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wmv" ContentType="video/x-ms-wm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44" r:id="rId1"/>
  </p:sldMasterIdLst>
  <p:notesMasterIdLst>
    <p:notesMasterId r:id="rId39"/>
  </p:notesMasterIdLst>
  <p:handoutMasterIdLst>
    <p:handoutMasterId r:id="rId40"/>
  </p:handoutMasterIdLst>
  <p:sldIdLst>
    <p:sldId id="339" r:id="rId2"/>
    <p:sldId id="286" r:id="rId3"/>
    <p:sldId id="381" r:id="rId4"/>
    <p:sldId id="257" r:id="rId5"/>
    <p:sldId id="377" r:id="rId6"/>
    <p:sldId id="378" r:id="rId7"/>
    <p:sldId id="259" r:id="rId8"/>
    <p:sldId id="284" r:id="rId9"/>
    <p:sldId id="260" r:id="rId10"/>
    <p:sldId id="285" r:id="rId11"/>
    <p:sldId id="262" r:id="rId12"/>
    <p:sldId id="372" r:id="rId13"/>
    <p:sldId id="266" r:id="rId14"/>
    <p:sldId id="345" r:id="rId15"/>
    <p:sldId id="373" r:id="rId16"/>
    <p:sldId id="374" r:id="rId17"/>
    <p:sldId id="351" r:id="rId18"/>
    <p:sldId id="352" r:id="rId19"/>
    <p:sldId id="353" r:id="rId20"/>
    <p:sldId id="291" r:id="rId21"/>
    <p:sldId id="354" r:id="rId22"/>
    <p:sldId id="297" r:id="rId23"/>
    <p:sldId id="342" r:id="rId24"/>
    <p:sldId id="337" r:id="rId25"/>
    <p:sldId id="341" r:id="rId26"/>
    <p:sldId id="319" r:id="rId27"/>
    <p:sldId id="292" r:id="rId28"/>
    <p:sldId id="364" r:id="rId29"/>
    <p:sldId id="365" r:id="rId30"/>
    <p:sldId id="371" r:id="rId31"/>
    <p:sldId id="375" r:id="rId32"/>
    <p:sldId id="376" r:id="rId33"/>
    <p:sldId id="380" r:id="rId34"/>
    <p:sldId id="344" r:id="rId35"/>
    <p:sldId id="343" r:id="rId36"/>
    <p:sldId id="379" r:id="rId37"/>
    <p:sldId id="28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DD3D"/>
    <a:srgbClr val="00FF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91529" autoAdjust="0"/>
  </p:normalViewPr>
  <p:slideViewPr>
    <p:cSldViewPr snapToGrid="0">
      <p:cViewPr varScale="1">
        <p:scale>
          <a:sx n="66" d="100"/>
          <a:sy n="66" d="100"/>
        </p:scale>
        <p:origin x="9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t>Timing</a:t>
            </a:r>
            <a:r>
              <a:rPr lang="en-US" sz="1800" baseline="0" dirty="0"/>
              <a:t> Analysis</a:t>
            </a:r>
            <a:endParaRPr lang="en-US"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17865995917177"/>
          <c:y val="0.16591071767082186"/>
          <c:w val="0.76166265675123945"/>
          <c:h val="0.6504459704146266"/>
        </c:manualLayout>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Sheet1!$A$1:$A$3</c:f>
              <c:numCache>
                <c:formatCode>General</c:formatCode>
                <c:ptCount val="3"/>
                <c:pt idx="0">
                  <c:v>2</c:v>
                </c:pt>
                <c:pt idx="1">
                  <c:v>3</c:v>
                </c:pt>
                <c:pt idx="2">
                  <c:v>4</c:v>
                </c:pt>
              </c:numCache>
            </c:numRef>
          </c:xVal>
          <c:yVal>
            <c:numRef>
              <c:f>Sheet1!$B$1:$B$3</c:f>
              <c:numCache>
                <c:formatCode>General</c:formatCode>
                <c:ptCount val="3"/>
                <c:pt idx="0">
                  <c:v>20</c:v>
                </c:pt>
                <c:pt idx="1">
                  <c:v>25</c:v>
                </c:pt>
                <c:pt idx="2">
                  <c:v>33</c:v>
                </c:pt>
              </c:numCache>
            </c:numRef>
          </c:yVal>
          <c:smooth val="0"/>
          <c:extLst>
            <c:ext xmlns:c16="http://schemas.microsoft.com/office/drawing/2014/chart" uri="{C3380CC4-5D6E-409C-BE32-E72D297353CC}">
              <c16:uniqueId val="{00000000-3017-4446-B682-E09FD73DC721}"/>
            </c:ext>
          </c:extLst>
        </c:ser>
        <c:dLbls>
          <c:showLegendKey val="0"/>
          <c:showVal val="0"/>
          <c:showCatName val="0"/>
          <c:showSerName val="0"/>
          <c:showPercent val="0"/>
          <c:showBubbleSize val="0"/>
        </c:dLbls>
        <c:axId val="677826160"/>
        <c:axId val="677828880"/>
      </c:scatterChart>
      <c:valAx>
        <c:axId val="677826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No of Threads</a:t>
                </a:r>
              </a:p>
            </c:rich>
          </c:tx>
          <c:layout>
            <c:manualLayout>
              <c:xMode val="edge"/>
              <c:yMode val="edge"/>
              <c:x val="0.34302311169437155"/>
              <c:y val="0.8571591406776004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77828880"/>
        <c:crosses val="autoZero"/>
        <c:crossBetween val="midCat"/>
      </c:valAx>
      <c:valAx>
        <c:axId val="67782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FPS</a:t>
                </a:r>
              </a:p>
            </c:rich>
          </c:tx>
          <c:layout>
            <c:manualLayout>
              <c:xMode val="edge"/>
              <c:yMode val="edge"/>
              <c:x val="6.9444444444444448E-2"/>
              <c:y val="0.2747375102713371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7782616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t>Timing</a:t>
            </a:r>
            <a:r>
              <a:rPr lang="en-US" sz="1800" baseline="0" dirty="0"/>
              <a:t> Analysis</a:t>
            </a:r>
            <a:endParaRPr lang="en-US"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556623906345402"/>
          <c:y val="0.17852466129606853"/>
          <c:w val="0.77568208125700411"/>
          <c:h val="0.64927676743083962"/>
        </c:manualLayout>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Sheet1!$B$1:$B$3</c:f>
              <c:numCache>
                <c:formatCode>General</c:formatCode>
                <c:ptCount val="3"/>
                <c:pt idx="0">
                  <c:v>2</c:v>
                </c:pt>
                <c:pt idx="1">
                  <c:v>3</c:v>
                </c:pt>
                <c:pt idx="2">
                  <c:v>4</c:v>
                </c:pt>
              </c:numCache>
            </c:numRef>
          </c:xVal>
          <c:yVal>
            <c:numRef>
              <c:f>Sheet1!$C$1:$C$3</c:f>
              <c:numCache>
                <c:formatCode>General</c:formatCode>
                <c:ptCount val="3"/>
                <c:pt idx="0">
                  <c:v>15</c:v>
                </c:pt>
                <c:pt idx="1">
                  <c:v>21</c:v>
                </c:pt>
                <c:pt idx="2">
                  <c:v>28</c:v>
                </c:pt>
              </c:numCache>
            </c:numRef>
          </c:yVal>
          <c:smooth val="1"/>
          <c:extLst>
            <c:ext xmlns:c16="http://schemas.microsoft.com/office/drawing/2014/chart" uri="{C3380CC4-5D6E-409C-BE32-E72D297353CC}">
              <c16:uniqueId val="{00000000-06DF-451E-BE2E-868B50CD86B5}"/>
            </c:ext>
          </c:extLst>
        </c:ser>
        <c:dLbls>
          <c:showLegendKey val="0"/>
          <c:showVal val="0"/>
          <c:showCatName val="0"/>
          <c:showSerName val="0"/>
          <c:showPercent val="0"/>
          <c:showBubbleSize val="0"/>
        </c:dLbls>
        <c:axId val="947778960"/>
        <c:axId val="947787664"/>
      </c:scatterChart>
      <c:valAx>
        <c:axId val="947778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No</a:t>
                </a:r>
                <a:r>
                  <a:rPr lang="en-US" sz="1600" baseline="0" dirty="0"/>
                  <a:t> of Threads</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47787664"/>
        <c:crosses val="autoZero"/>
        <c:crossBetween val="midCat"/>
      </c:valAx>
      <c:valAx>
        <c:axId val="947787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FPS</a:t>
                </a:r>
              </a:p>
            </c:rich>
          </c:tx>
          <c:layout>
            <c:manualLayout>
              <c:xMode val="edge"/>
              <c:yMode val="edge"/>
              <c:x val="5.8537196931729034E-2"/>
              <c:y val="0.1901781506114005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4777896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t>Timing</a:t>
            </a:r>
            <a:r>
              <a:rPr lang="en-US" sz="1800" baseline="0" dirty="0"/>
              <a:t> Analysis</a:t>
            </a:r>
            <a:endParaRPr lang="en-US"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722966687799495"/>
          <c:y val="0.22916054550203974"/>
          <c:w val="0.72699854237673867"/>
          <c:h val="0.59636831210913577"/>
        </c:manualLayout>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Sheet1!$B$1:$B$3</c:f>
              <c:numCache>
                <c:formatCode>General</c:formatCode>
                <c:ptCount val="3"/>
                <c:pt idx="0">
                  <c:v>2</c:v>
                </c:pt>
                <c:pt idx="1">
                  <c:v>3</c:v>
                </c:pt>
                <c:pt idx="2">
                  <c:v>4</c:v>
                </c:pt>
              </c:numCache>
            </c:numRef>
          </c:xVal>
          <c:yVal>
            <c:numRef>
              <c:f>Sheet1!$C$1:$C$3</c:f>
              <c:numCache>
                <c:formatCode>General</c:formatCode>
                <c:ptCount val="3"/>
                <c:pt idx="0">
                  <c:v>15</c:v>
                </c:pt>
                <c:pt idx="1">
                  <c:v>17</c:v>
                </c:pt>
                <c:pt idx="2">
                  <c:v>20</c:v>
                </c:pt>
              </c:numCache>
            </c:numRef>
          </c:yVal>
          <c:smooth val="1"/>
          <c:extLst>
            <c:ext xmlns:c16="http://schemas.microsoft.com/office/drawing/2014/chart" uri="{C3380CC4-5D6E-409C-BE32-E72D297353CC}">
              <c16:uniqueId val="{00000000-16A7-4ECF-928F-CE0EDE06B3E6}"/>
            </c:ext>
          </c:extLst>
        </c:ser>
        <c:dLbls>
          <c:showLegendKey val="0"/>
          <c:showVal val="0"/>
          <c:showCatName val="0"/>
          <c:showSerName val="0"/>
          <c:showPercent val="0"/>
          <c:showBubbleSize val="0"/>
        </c:dLbls>
        <c:axId val="947778960"/>
        <c:axId val="947787664"/>
      </c:scatterChart>
      <c:valAx>
        <c:axId val="947778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t>No</a:t>
                </a:r>
                <a:r>
                  <a:rPr lang="en-US" sz="1600" baseline="0" dirty="0"/>
                  <a:t> of Threads</a:t>
                </a:r>
                <a:endParaRPr lang="en-US" sz="16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47787664"/>
        <c:crosses val="autoZero"/>
        <c:crossBetween val="midCat"/>
      </c:valAx>
      <c:valAx>
        <c:axId val="947787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FPS</a:t>
                </a:r>
              </a:p>
            </c:rich>
          </c:tx>
          <c:layout>
            <c:manualLayout>
              <c:xMode val="edge"/>
              <c:yMode val="edge"/>
              <c:x val="6.9853301595754841E-2"/>
              <c:y val="0.260575940838604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4777896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3EB386-3868-4D11-9F13-00E72BA94322}" type="datetimeFigureOut">
              <a:rPr lang="en-US" smtClean="0"/>
              <a:t>4/10/2019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7AD1D0-B7A7-46C3-A3DE-164AF7025BC1}" type="slidenum">
              <a:rPr lang="en-US" smtClean="0"/>
              <a:t>‹#›</a:t>
            </a:fld>
            <a:endParaRPr lang="en-US"/>
          </a:p>
        </p:txBody>
      </p:sp>
    </p:spTree>
    <p:extLst>
      <p:ext uri="{BB962C8B-B14F-4D97-AF65-F5344CB8AC3E}">
        <p14:creationId xmlns:p14="http://schemas.microsoft.com/office/powerpoint/2010/main" val="25289229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CE0688-1A98-45C1-9D0C-FDA05A9DA670}" type="datetimeFigureOut">
              <a:rPr lang="en-US" smtClean="0"/>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9FCF9-47B9-40F0-86A1-CDF9A7A1F9B0}" type="slidenum">
              <a:rPr lang="en-US" smtClean="0"/>
              <a:t>‹#›</a:t>
            </a:fld>
            <a:endParaRPr lang="en-US"/>
          </a:p>
        </p:txBody>
      </p:sp>
    </p:spTree>
    <p:extLst>
      <p:ext uri="{BB962C8B-B14F-4D97-AF65-F5344CB8AC3E}">
        <p14:creationId xmlns:p14="http://schemas.microsoft.com/office/powerpoint/2010/main" val="1575672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9FCF9-47B9-40F0-86A1-CDF9A7A1F9B0}" type="slidenum">
              <a:rPr lang="en-US" smtClean="0"/>
              <a:t>4</a:t>
            </a:fld>
            <a:endParaRPr lang="en-US"/>
          </a:p>
        </p:txBody>
      </p:sp>
    </p:spTree>
    <p:extLst>
      <p:ext uri="{BB962C8B-B14F-4D97-AF65-F5344CB8AC3E}">
        <p14:creationId xmlns:p14="http://schemas.microsoft.com/office/powerpoint/2010/main" val="344176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9FCF9-47B9-40F0-86A1-CDF9A7A1F9B0}" type="slidenum">
              <a:rPr lang="en-US" smtClean="0"/>
              <a:t>7</a:t>
            </a:fld>
            <a:endParaRPr lang="en-US"/>
          </a:p>
        </p:txBody>
      </p:sp>
    </p:spTree>
    <p:extLst>
      <p:ext uri="{BB962C8B-B14F-4D97-AF65-F5344CB8AC3E}">
        <p14:creationId xmlns:p14="http://schemas.microsoft.com/office/powerpoint/2010/main" val="1378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9FCF9-47B9-40F0-86A1-CDF9A7A1F9B0}" type="slidenum">
              <a:rPr lang="en-US" smtClean="0"/>
              <a:t>26</a:t>
            </a:fld>
            <a:endParaRPr lang="en-US"/>
          </a:p>
        </p:txBody>
      </p:sp>
    </p:spTree>
    <p:extLst>
      <p:ext uri="{BB962C8B-B14F-4D97-AF65-F5344CB8AC3E}">
        <p14:creationId xmlns:p14="http://schemas.microsoft.com/office/powerpoint/2010/main" val="2853279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49FCF9-47B9-40F0-86A1-CDF9A7A1F9B0}" type="slidenum">
              <a:rPr lang="en-US" smtClean="0"/>
              <a:t>27</a:t>
            </a:fld>
            <a:endParaRPr lang="en-US"/>
          </a:p>
        </p:txBody>
      </p:sp>
    </p:spTree>
    <p:extLst>
      <p:ext uri="{BB962C8B-B14F-4D97-AF65-F5344CB8AC3E}">
        <p14:creationId xmlns:p14="http://schemas.microsoft.com/office/powerpoint/2010/main" val="3509561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49FCF9-47B9-40F0-86A1-CDF9A7A1F9B0}" type="slidenum">
              <a:rPr lang="en-US" smtClean="0"/>
              <a:t>35</a:t>
            </a:fld>
            <a:endParaRPr lang="en-US"/>
          </a:p>
        </p:txBody>
      </p:sp>
    </p:spTree>
    <p:extLst>
      <p:ext uri="{BB962C8B-B14F-4D97-AF65-F5344CB8AC3E}">
        <p14:creationId xmlns:p14="http://schemas.microsoft.com/office/powerpoint/2010/main" val="1989962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79E14F1-1127-4DB2-B34A-A18D3C7B35A9}" type="datetime1">
              <a:rPr lang="en-US" smtClean="0"/>
              <a:t>4/10/2019</a:t>
            </a:fld>
            <a:endParaRPr lang="en-US"/>
          </a:p>
        </p:txBody>
      </p:sp>
      <p:sp>
        <p:nvSpPr>
          <p:cNvPr id="5" name="Footer Placeholder 4"/>
          <p:cNvSpPr>
            <a:spLocks noGrp="1"/>
          </p:cNvSpPr>
          <p:nvPr>
            <p:ph type="ftr" sz="quarter" idx="11"/>
          </p:nvPr>
        </p:nvSpPr>
        <p:spPr>
          <a:xfrm>
            <a:off x="1371600" y="4323845"/>
            <a:ext cx="6400800" cy="365125"/>
          </a:xfrm>
        </p:spPr>
        <p:txBody>
          <a:bodyPr/>
          <a:lstStyle/>
          <a:p>
            <a:r>
              <a:rPr lang="en-US"/>
              <a:t>CENTER FOR ROBOTICS RESEARCH</a:t>
            </a:r>
          </a:p>
        </p:txBody>
      </p:sp>
      <p:sp>
        <p:nvSpPr>
          <p:cNvPr id="6" name="Slide Number Placeholder 5"/>
          <p:cNvSpPr>
            <a:spLocks noGrp="1"/>
          </p:cNvSpPr>
          <p:nvPr>
            <p:ph type="sldNum" sz="quarter" idx="12"/>
          </p:nvPr>
        </p:nvSpPr>
        <p:spPr>
          <a:xfrm>
            <a:off x="8077200" y="1430866"/>
            <a:ext cx="2743200" cy="365125"/>
          </a:xfrm>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198192986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AED929-E656-4CBE-8591-2240394448ED}" type="datetime1">
              <a:rPr lang="en-US" smtClean="0"/>
              <a:t>4/10/2019</a:t>
            </a:fld>
            <a:endParaRPr lang="en-US"/>
          </a:p>
        </p:txBody>
      </p:sp>
      <p:sp>
        <p:nvSpPr>
          <p:cNvPr id="6" name="Footer Placeholder 5"/>
          <p:cNvSpPr>
            <a:spLocks noGrp="1"/>
          </p:cNvSpPr>
          <p:nvPr>
            <p:ph type="ftr" sz="quarter" idx="11"/>
          </p:nvPr>
        </p:nvSpPr>
        <p:spPr/>
        <p:txBody>
          <a:bodyPr/>
          <a:lstStyle/>
          <a:p>
            <a:r>
              <a:rPr lang="en-US"/>
              <a:t>CENTER FOR ROBOTICS RESEARCH</a:t>
            </a:r>
          </a:p>
        </p:txBody>
      </p:sp>
      <p:sp>
        <p:nvSpPr>
          <p:cNvPr id="7" name="Slide Number Placeholder 6"/>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90653392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AAED929-E656-4CBE-8591-2240394448ED}" type="datetime1">
              <a:rPr lang="en-US" smtClean="0"/>
              <a:t>4/10/2019</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CENTER FOR ROBOTICS RESEARCH</a:t>
            </a:r>
          </a:p>
        </p:txBody>
      </p:sp>
      <p:sp>
        <p:nvSpPr>
          <p:cNvPr id="7" name="Slide Number Placeholder 6"/>
          <p:cNvSpPr>
            <a:spLocks noGrp="1"/>
          </p:cNvSpPr>
          <p:nvPr>
            <p:ph type="sldNum" sz="quarter" idx="12"/>
          </p:nvPr>
        </p:nvSpPr>
        <p:spPr>
          <a:xfrm>
            <a:off x="10862452" y="381000"/>
            <a:ext cx="643748" cy="365125"/>
          </a:xfrm>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41714689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AAED929-E656-4CBE-8591-2240394448ED}" type="datetime1">
              <a:rPr lang="en-US" smtClean="0"/>
              <a:t>4/10/2019</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CENTER FOR ROBOTICS RESEARCH</a:t>
            </a:r>
          </a:p>
        </p:txBody>
      </p:sp>
      <p:sp>
        <p:nvSpPr>
          <p:cNvPr id="7" name="Slide Number Placeholder 6"/>
          <p:cNvSpPr>
            <a:spLocks noGrp="1"/>
          </p:cNvSpPr>
          <p:nvPr>
            <p:ph type="sldNum" sz="quarter" idx="12"/>
          </p:nvPr>
        </p:nvSpPr>
        <p:spPr>
          <a:xfrm>
            <a:off x="10862452" y="381000"/>
            <a:ext cx="643748" cy="365125"/>
          </a:xfrm>
        </p:spPr>
        <p:txBody>
          <a:bodyPr/>
          <a:lstStyle/>
          <a:p>
            <a:fld id="{16197141-18D8-49ED-8D44-6CAFAA373FE9}"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7469699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EAAED929-E656-4CBE-8591-2240394448ED}" type="datetime1">
              <a:rPr lang="en-US" smtClean="0"/>
              <a:t>4/10/2019</a:t>
            </a:fld>
            <a:endParaRPr lang="en-US"/>
          </a:p>
        </p:txBody>
      </p:sp>
      <p:sp>
        <p:nvSpPr>
          <p:cNvPr id="6" name="Footer Placeholder 5"/>
          <p:cNvSpPr>
            <a:spLocks noGrp="1"/>
          </p:cNvSpPr>
          <p:nvPr>
            <p:ph type="ftr" sz="quarter" idx="11"/>
          </p:nvPr>
        </p:nvSpPr>
        <p:spPr>
          <a:xfrm>
            <a:off x="685800" y="378883"/>
            <a:ext cx="6991492" cy="365125"/>
          </a:xfrm>
        </p:spPr>
        <p:txBody>
          <a:bodyPr/>
          <a:lstStyle/>
          <a:p>
            <a:r>
              <a:rPr lang="en-US"/>
              <a:t>CENTER FOR ROBOTICS RESEARCH</a:t>
            </a:r>
          </a:p>
        </p:txBody>
      </p:sp>
      <p:sp>
        <p:nvSpPr>
          <p:cNvPr id="7" name="Slide Number Placeholder 6"/>
          <p:cNvSpPr>
            <a:spLocks noGrp="1"/>
          </p:cNvSpPr>
          <p:nvPr>
            <p:ph type="sldNum" sz="quarter" idx="12"/>
          </p:nvPr>
        </p:nvSpPr>
        <p:spPr>
          <a:xfrm>
            <a:off x="10862452" y="381000"/>
            <a:ext cx="643748" cy="365125"/>
          </a:xfrm>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2615697907"/>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AED929-E656-4CBE-8591-2240394448ED}" type="datetime1">
              <a:rPr lang="en-US" smtClean="0"/>
              <a:t>4/10/2019</a:t>
            </a:fld>
            <a:endParaRPr lang="en-US"/>
          </a:p>
        </p:txBody>
      </p:sp>
      <p:sp>
        <p:nvSpPr>
          <p:cNvPr id="4" name="Footer Placeholder 3"/>
          <p:cNvSpPr>
            <a:spLocks noGrp="1"/>
          </p:cNvSpPr>
          <p:nvPr>
            <p:ph type="ftr" sz="quarter" idx="11"/>
          </p:nvPr>
        </p:nvSpPr>
        <p:spPr/>
        <p:txBody>
          <a:bodyPr/>
          <a:lstStyle/>
          <a:p>
            <a:r>
              <a:rPr lang="en-US"/>
              <a:t>CENTER FOR ROBOTICS RESEARCH</a:t>
            </a:r>
          </a:p>
        </p:txBody>
      </p:sp>
      <p:sp>
        <p:nvSpPr>
          <p:cNvPr id="5" name="Slide Number Placeholder 4"/>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384434800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AED929-E656-4CBE-8591-2240394448ED}" type="datetime1">
              <a:rPr lang="en-US" smtClean="0"/>
              <a:t>4/10/2019</a:t>
            </a:fld>
            <a:endParaRPr lang="en-US"/>
          </a:p>
        </p:txBody>
      </p:sp>
      <p:sp>
        <p:nvSpPr>
          <p:cNvPr id="4" name="Footer Placeholder 3"/>
          <p:cNvSpPr>
            <a:spLocks noGrp="1"/>
          </p:cNvSpPr>
          <p:nvPr>
            <p:ph type="ftr" sz="quarter" idx="11"/>
          </p:nvPr>
        </p:nvSpPr>
        <p:spPr/>
        <p:txBody>
          <a:bodyPr/>
          <a:lstStyle/>
          <a:p>
            <a:r>
              <a:rPr lang="en-US"/>
              <a:t>CENTER FOR ROBOTICS RESEARCH</a:t>
            </a:r>
          </a:p>
        </p:txBody>
      </p:sp>
      <p:sp>
        <p:nvSpPr>
          <p:cNvPr id="5" name="Slide Number Placeholder 4"/>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3110309878"/>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F8F781-B37D-4E10-92F3-12610400BA91}"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3237080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3E64FB9-E6BC-4ACB-AB7D-0ACEEF903A0B}" type="datetime1">
              <a:rPr lang="en-US" smtClean="0"/>
              <a:t>4/10/2019</a:t>
            </a:fld>
            <a:endParaRPr lang="en-US"/>
          </a:p>
        </p:txBody>
      </p:sp>
      <p:sp>
        <p:nvSpPr>
          <p:cNvPr id="5" name="Footer Placeholder 4"/>
          <p:cNvSpPr>
            <a:spLocks noGrp="1"/>
          </p:cNvSpPr>
          <p:nvPr>
            <p:ph type="ftr" sz="quarter" idx="11"/>
          </p:nvPr>
        </p:nvSpPr>
        <p:spPr>
          <a:xfrm>
            <a:off x="685800" y="381000"/>
            <a:ext cx="6991492" cy="365125"/>
          </a:xfrm>
        </p:spPr>
        <p:txBody>
          <a:bodyPr/>
          <a:lstStyle/>
          <a:p>
            <a:r>
              <a:rPr lang="en-US"/>
              <a:t>CENTER FOR ROBOTICS RESEARCH</a:t>
            </a:r>
          </a:p>
        </p:txBody>
      </p:sp>
      <p:sp>
        <p:nvSpPr>
          <p:cNvPr id="6" name="Slide Number Placeholder 5"/>
          <p:cNvSpPr>
            <a:spLocks noGrp="1"/>
          </p:cNvSpPr>
          <p:nvPr>
            <p:ph type="sldNum" sz="quarter" idx="12"/>
          </p:nvPr>
        </p:nvSpPr>
        <p:spPr>
          <a:xfrm>
            <a:off x="10862452" y="381000"/>
            <a:ext cx="643748" cy="365125"/>
          </a:xfrm>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205843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1493365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5990AF0-6CEE-4D68-85DC-6BB2723F0894}" type="datetime1">
              <a:rPr lang="en-US" smtClean="0"/>
              <a:t>4/10/2019</a:t>
            </a:fld>
            <a:endParaRPr lang="en-US"/>
          </a:p>
        </p:txBody>
      </p:sp>
      <p:sp>
        <p:nvSpPr>
          <p:cNvPr id="5" name="Footer Placeholder 4"/>
          <p:cNvSpPr>
            <a:spLocks noGrp="1"/>
          </p:cNvSpPr>
          <p:nvPr>
            <p:ph type="ftr" sz="quarter" idx="11"/>
          </p:nvPr>
        </p:nvSpPr>
        <p:spPr>
          <a:xfrm>
            <a:off x="685800" y="381001"/>
            <a:ext cx="6991492" cy="364065"/>
          </a:xfrm>
        </p:spPr>
        <p:txBody>
          <a:bodyPr/>
          <a:lstStyle/>
          <a:p>
            <a:r>
              <a:rPr lang="en-US"/>
              <a:t>CENTER FOR ROBOTICS RESEARCH</a:t>
            </a:r>
          </a:p>
        </p:txBody>
      </p:sp>
      <p:sp>
        <p:nvSpPr>
          <p:cNvPr id="6" name="Slide Number Placeholder 5"/>
          <p:cNvSpPr>
            <a:spLocks noGrp="1"/>
          </p:cNvSpPr>
          <p:nvPr>
            <p:ph type="sldNum" sz="quarter" idx="12"/>
          </p:nvPr>
        </p:nvSpPr>
        <p:spPr>
          <a:xfrm>
            <a:off x="10862452" y="381000"/>
            <a:ext cx="643748" cy="365125"/>
          </a:xfrm>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67095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C27CFF-E733-46DC-AFB3-A8EED34CE6BC}" type="datetime1">
              <a:rPr lang="en-US" smtClean="0"/>
              <a:t>4/10/2019</a:t>
            </a:fld>
            <a:endParaRPr lang="en-US"/>
          </a:p>
        </p:txBody>
      </p:sp>
      <p:sp>
        <p:nvSpPr>
          <p:cNvPr id="6" name="Footer Placeholder 5"/>
          <p:cNvSpPr>
            <a:spLocks noGrp="1"/>
          </p:cNvSpPr>
          <p:nvPr>
            <p:ph type="ftr" sz="quarter" idx="11"/>
          </p:nvPr>
        </p:nvSpPr>
        <p:spPr/>
        <p:txBody>
          <a:bodyPr/>
          <a:lstStyle/>
          <a:p>
            <a:r>
              <a:rPr lang="en-US"/>
              <a:t>CENTER FOR ROBOTICS RESEARCH</a:t>
            </a:r>
          </a:p>
        </p:txBody>
      </p:sp>
      <p:sp>
        <p:nvSpPr>
          <p:cNvPr id="7" name="Slide Number Placeholder 6"/>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121653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B7B617-9626-4A2B-BFA8-5887F559B79A}" type="datetime1">
              <a:rPr lang="en-US" smtClean="0"/>
              <a:t>4/10/2019</a:t>
            </a:fld>
            <a:endParaRPr lang="en-US"/>
          </a:p>
        </p:txBody>
      </p:sp>
      <p:sp>
        <p:nvSpPr>
          <p:cNvPr id="8" name="Footer Placeholder 7"/>
          <p:cNvSpPr>
            <a:spLocks noGrp="1"/>
          </p:cNvSpPr>
          <p:nvPr>
            <p:ph type="ftr" sz="quarter" idx="11"/>
          </p:nvPr>
        </p:nvSpPr>
        <p:spPr/>
        <p:txBody>
          <a:bodyPr/>
          <a:lstStyle/>
          <a:p>
            <a:r>
              <a:rPr lang="en-US"/>
              <a:t>CENTER FOR ROBOTICS RESEARCH</a:t>
            </a:r>
          </a:p>
        </p:txBody>
      </p:sp>
      <p:sp>
        <p:nvSpPr>
          <p:cNvPr id="9" name="Slide Number Placeholder 8"/>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1409579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0EB32A-0CD7-4704-89E9-949D53E91085}" type="datetime1">
              <a:rPr lang="en-US" smtClean="0"/>
              <a:t>4/10/2019</a:t>
            </a:fld>
            <a:endParaRPr lang="en-US"/>
          </a:p>
        </p:txBody>
      </p:sp>
      <p:sp>
        <p:nvSpPr>
          <p:cNvPr id="4" name="Footer Placeholder 3"/>
          <p:cNvSpPr>
            <a:spLocks noGrp="1"/>
          </p:cNvSpPr>
          <p:nvPr>
            <p:ph type="ftr" sz="quarter" idx="11"/>
          </p:nvPr>
        </p:nvSpPr>
        <p:spPr/>
        <p:txBody>
          <a:bodyPr/>
          <a:lstStyle/>
          <a:p>
            <a:r>
              <a:rPr lang="en-US"/>
              <a:t>CENTER FOR ROBOTICS RESEARCH</a:t>
            </a:r>
          </a:p>
        </p:txBody>
      </p:sp>
      <p:sp>
        <p:nvSpPr>
          <p:cNvPr id="5" name="Slide Number Placeholder 4"/>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2400066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44F5F-8170-48F4-BDB4-68F38E1A0197}" type="datetime1">
              <a:rPr lang="en-US" smtClean="0"/>
              <a:t>4/10/2019</a:t>
            </a:fld>
            <a:endParaRPr lang="en-US"/>
          </a:p>
        </p:txBody>
      </p:sp>
      <p:sp>
        <p:nvSpPr>
          <p:cNvPr id="3" name="Footer Placeholder 2"/>
          <p:cNvSpPr>
            <a:spLocks noGrp="1"/>
          </p:cNvSpPr>
          <p:nvPr>
            <p:ph type="ftr" sz="quarter" idx="11"/>
          </p:nvPr>
        </p:nvSpPr>
        <p:spPr/>
        <p:txBody>
          <a:bodyPr/>
          <a:lstStyle/>
          <a:p>
            <a:r>
              <a:rPr lang="en-US"/>
              <a:t>CENTER FOR ROBOTICS RESEARCH</a:t>
            </a:r>
          </a:p>
        </p:txBody>
      </p:sp>
      <p:sp>
        <p:nvSpPr>
          <p:cNvPr id="4" name="Slide Number Placeholder 3"/>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36572503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E34766-9CD2-4538-B18E-8EE23BAF15E5}" type="datetime1">
              <a:rPr lang="en-US" smtClean="0"/>
              <a:t>4/10/2019</a:t>
            </a:fld>
            <a:endParaRPr lang="en-US"/>
          </a:p>
        </p:txBody>
      </p:sp>
      <p:sp>
        <p:nvSpPr>
          <p:cNvPr id="6" name="Footer Placeholder 5"/>
          <p:cNvSpPr>
            <a:spLocks noGrp="1"/>
          </p:cNvSpPr>
          <p:nvPr>
            <p:ph type="ftr" sz="quarter" idx="11"/>
          </p:nvPr>
        </p:nvSpPr>
        <p:spPr/>
        <p:txBody>
          <a:bodyPr/>
          <a:lstStyle/>
          <a:p>
            <a:r>
              <a:rPr lang="en-US"/>
              <a:t>CENTER FOR ROBOTICS RESEARCH</a:t>
            </a:r>
          </a:p>
        </p:txBody>
      </p:sp>
      <p:sp>
        <p:nvSpPr>
          <p:cNvPr id="7" name="Slide Number Placeholder 6"/>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59845231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CDF81B-B951-479F-B896-BFD336FF767A}" type="datetime1">
              <a:rPr lang="en-US" smtClean="0"/>
              <a:t>4/10/2019</a:t>
            </a:fld>
            <a:endParaRPr lang="en-US"/>
          </a:p>
        </p:txBody>
      </p:sp>
      <p:sp>
        <p:nvSpPr>
          <p:cNvPr id="6" name="Footer Placeholder 5"/>
          <p:cNvSpPr>
            <a:spLocks noGrp="1"/>
          </p:cNvSpPr>
          <p:nvPr>
            <p:ph type="ftr" sz="quarter" idx="11"/>
          </p:nvPr>
        </p:nvSpPr>
        <p:spPr/>
        <p:txBody>
          <a:bodyPr/>
          <a:lstStyle/>
          <a:p>
            <a:r>
              <a:rPr lang="en-US"/>
              <a:t>CENTER FOR ROBOTICS RESEARCH</a:t>
            </a:r>
          </a:p>
        </p:txBody>
      </p:sp>
      <p:sp>
        <p:nvSpPr>
          <p:cNvPr id="7" name="Slide Number Placeholder 6"/>
          <p:cNvSpPr>
            <a:spLocks noGrp="1"/>
          </p:cNvSpPr>
          <p:nvPr>
            <p:ph type="sldNum" sz="quarter" idx="12"/>
          </p:nvPr>
        </p:nvSpPr>
        <p:spPr/>
        <p:txBody>
          <a:bodyPr/>
          <a:lstStyle/>
          <a:p>
            <a:fld id="{16197141-18D8-49ED-8D44-6CAFAA373FE9}" type="slidenum">
              <a:rPr lang="en-US" smtClean="0"/>
              <a:t>‹#›</a:t>
            </a:fld>
            <a:endParaRPr lang="en-US"/>
          </a:p>
        </p:txBody>
      </p:sp>
    </p:spTree>
    <p:extLst>
      <p:ext uri="{BB962C8B-B14F-4D97-AF65-F5344CB8AC3E}">
        <p14:creationId xmlns:p14="http://schemas.microsoft.com/office/powerpoint/2010/main" val="2372736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AAED929-E656-4CBE-8591-2240394448ED}" type="datetime1">
              <a:rPr lang="en-US" smtClean="0"/>
              <a:t>4/10/2019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CENTER FOR ROBOTICS RESEARCH</a:t>
            </a: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6197141-18D8-49ED-8D44-6CAFAA373FE9}" type="slidenum">
              <a:rPr lang="en-US" smtClean="0"/>
              <a:t>‹#›</a:t>
            </a:fld>
            <a:endParaRPr lang="en-US"/>
          </a:p>
        </p:txBody>
      </p:sp>
    </p:spTree>
    <p:extLst>
      <p:ext uri="{BB962C8B-B14F-4D97-AF65-F5344CB8AC3E}">
        <p14:creationId xmlns:p14="http://schemas.microsoft.com/office/powerpoint/2010/main" val="1110506458"/>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Lst>
  <p:hf hdr="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8.jpg"/><Relationship Id="rId4" Type="http://schemas.openxmlformats.org/officeDocument/2006/relationships/image" Target="../media/image14.jpg"/><Relationship Id="rId9"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23.jpg"/><Relationship Id="rId4" Type="http://schemas.openxmlformats.org/officeDocument/2006/relationships/image" Target="../media/image11.jpg"/><Relationship Id="rId9" Type="http://schemas.openxmlformats.org/officeDocument/2006/relationships/image" Target="../media/image25.jpg"/></Relationships>
</file>

<file path=ppt/slides/_rels/slide13.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jp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 Id="rId9"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image" Target="../media/image38.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wmf"/><Relationship Id="rId11" Type="http://schemas.openxmlformats.org/officeDocument/2006/relationships/image" Target="../media/image40.png"/><Relationship Id="rId5" Type="http://schemas.openxmlformats.org/officeDocument/2006/relationships/oleObject" Target="../embeddings/oleObject2.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media" Target="../media/media2.mp4"/><Relationship Id="rId7" Type="http://schemas.openxmlformats.org/officeDocument/2006/relationships/image" Target="../media/image4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2.png"/><Relationship Id="rId5" Type="http://schemas.openxmlformats.org/officeDocument/2006/relationships/slideLayout" Target="../slideLayouts/slideLayout2.xml"/><Relationship Id="rId4" Type="http://schemas.microsoft.com/office/2007/relationships/media" Target="../media/media3.wmv"/></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3.wmv"/><Relationship Id="rId7" Type="http://schemas.openxmlformats.org/officeDocument/2006/relationships/image" Target="../media/image44.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45.png"/><Relationship Id="rId5" Type="http://schemas.openxmlformats.org/officeDocument/2006/relationships/slideLayout" Target="../slideLayouts/slideLayout2.xml"/><Relationship Id="rId4" Type="http://schemas.microsoft.com/office/2007/relationships/media" Target="../media/media5.mp4"/></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3.wmv"/><Relationship Id="rId7" Type="http://schemas.openxmlformats.org/officeDocument/2006/relationships/image" Target="../media/image44.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45.png"/><Relationship Id="rId5" Type="http://schemas.openxmlformats.org/officeDocument/2006/relationships/slideLayout" Target="../slideLayouts/slideLayout2.xml"/><Relationship Id="rId4" Type="http://schemas.microsoft.com/office/2007/relationships/media" Target="../media/media5.mp4"/></Relationships>
</file>

<file path=ppt/slides/_rels/slide21.xml.rels><?xml version="1.0" encoding="UTF-8" standalone="yes"?>
<Relationships xmlns="http://schemas.openxmlformats.org/package/2006/relationships"><Relationship Id="rId3" Type="http://schemas.microsoft.com/office/2007/relationships/media" Target="../media/media5.mp4"/><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6.png"/><Relationship Id="rId5" Type="http://schemas.openxmlformats.org/officeDocument/2006/relationships/image" Target="../media/image43.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8" Type="http://schemas.openxmlformats.org/officeDocument/2006/relationships/video" Target="../media/media7.mp4"/><Relationship Id="rId13" Type="http://schemas.openxmlformats.org/officeDocument/2006/relationships/slideLayout" Target="../slideLayouts/slideLayout2.xml"/><Relationship Id="rId18" Type="http://schemas.openxmlformats.org/officeDocument/2006/relationships/image" Target="../media/image51.png"/><Relationship Id="rId3" Type="http://schemas.microsoft.com/office/2007/relationships/media" Target="../media/media3.wmv"/><Relationship Id="rId7" Type="http://schemas.microsoft.com/office/2007/relationships/media" Target="../media/media7.mp4"/><Relationship Id="rId12" Type="http://schemas.openxmlformats.org/officeDocument/2006/relationships/video" Target="../media/media9.wmv"/><Relationship Id="rId17" Type="http://schemas.openxmlformats.org/officeDocument/2006/relationships/image" Target="../media/image50.png"/><Relationship Id="rId2" Type="http://schemas.microsoft.com/office/2007/relationships/media" Target="../media/media2.mp4"/><Relationship Id="rId16" Type="http://schemas.openxmlformats.org/officeDocument/2006/relationships/image" Target="../media/image46.png"/><Relationship Id="rId20" Type="http://schemas.openxmlformats.org/officeDocument/2006/relationships/image" Target="../media/image53.png"/><Relationship Id="rId1" Type="http://schemas.openxmlformats.org/officeDocument/2006/relationships/video" Target="NULL" TargetMode="External"/><Relationship Id="rId6" Type="http://schemas.openxmlformats.org/officeDocument/2006/relationships/video" Target="../media/media6.mp4"/><Relationship Id="rId11" Type="http://schemas.microsoft.com/office/2007/relationships/media" Target="../media/media9.wmv"/><Relationship Id="rId5" Type="http://schemas.microsoft.com/office/2007/relationships/media" Target="../media/media6.mp4"/><Relationship Id="rId15" Type="http://schemas.openxmlformats.org/officeDocument/2006/relationships/image" Target="../media/image44.png"/><Relationship Id="rId10" Type="http://schemas.openxmlformats.org/officeDocument/2006/relationships/video" Target="../media/media8.wmv"/><Relationship Id="rId19" Type="http://schemas.openxmlformats.org/officeDocument/2006/relationships/image" Target="../media/image52.png"/><Relationship Id="rId4" Type="http://schemas.microsoft.com/office/2007/relationships/media" Target="../media/media5.mp4"/><Relationship Id="rId9" Type="http://schemas.microsoft.com/office/2007/relationships/media" Target="../media/media8.wmv"/><Relationship Id="rId14"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video" Target="../media/media13.mp4"/><Relationship Id="rId13" Type="http://schemas.microsoft.com/office/2007/relationships/media" Target="../media/media16.wmv"/><Relationship Id="rId18" Type="http://schemas.openxmlformats.org/officeDocument/2006/relationships/notesSlide" Target="../notesSlides/notesSlide3.xml"/><Relationship Id="rId26" Type="http://schemas.openxmlformats.org/officeDocument/2006/relationships/image" Target="../media/image61.png"/><Relationship Id="rId3" Type="http://schemas.microsoft.com/office/2007/relationships/media" Target="../media/media11.mp4"/><Relationship Id="rId21" Type="http://schemas.openxmlformats.org/officeDocument/2006/relationships/image" Target="../media/image56.png"/><Relationship Id="rId7" Type="http://schemas.microsoft.com/office/2007/relationships/media" Target="../media/media13.mp4"/><Relationship Id="rId12" Type="http://schemas.openxmlformats.org/officeDocument/2006/relationships/video" Target="../media/media15.wmv"/><Relationship Id="rId17" Type="http://schemas.openxmlformats.org/officeDocument/2006/relationships/slideLayout" Target="../slideLayouts/slideLayout2.xml"/><Relationship Id="rId25" Type="http://schemas.openxmlformats.org/officeDocument/2006/relationships/image" Target="../media/image60.png"/><Relationship Id="rId2" Type="http://schemas.openxmlformats.org/officeDocument/2006/relationships/video" Target="../media/media10.mp4"/><Relationship Id="rId16" Type="http://schemas.openxmlformats.org/officeDocument/2006/relationships/video" Target="../media/media17.wmv"/><Relationship Id="rId20" Type="http://schemas.openxmlformats.org/officeDocument/2006/relationships/image" Target="../media/image55.png"/><Relationship Id="rId1" Type="http://schemas.microsoft.com/office/2007/relationships/media" Target="../media/media10.mp4"/><Relationship Id="rId6" Type="http://schemas.openxmlformats.org/officeDocument/2006/relationships/video" Target="../media/media12.mp4"/><Relationship Id="rId11" Type="http://schemas.microsoft.com/office/2007/relationships/media" Target="../media/media15.wmv"/><Relationship Id="rId24" Type="http://schemas.openxmlformats.org/officeDocument/2006/relationships/image" Target="../media/image59.png"/><Relationship Id="rId5" Type="http://schemas.microsoft.com/office/2007/relationships/media" Target="../media/media12.mp4"/><Relationship Id="rId15" Type="http://schemas.microsoft.com/office/2007/relationships/media" Target="../media/media17.wmv"/><Relationship Id="rId23" Type="http://schemas.openxmlformats.org/officeDocument/2006/relationships/image" Target="../media/image58.png"/><Relationship Id="rId10" Type="http://schemas.openxmlformats.org/officeDocument/2006/relationships/video" Target="../media/media14.wmv"/><Relationship Id="rId19" Type="http://schemas.openxmlformats.org/officeDocument/2006/relationships/image" Target="../media/image54.png"/><Relationship Id="rId4" Type="http://schemas.openxmlformats.org/officeDocument/2006/relationships/video" Target="../media/media11.mp4"/><Relationship Id="rId9" Type="http://schemas.microsoft.com/office/2007/relationships/media" Target="../media/media14.wmv"/><Relationship Id="rId14" Type="http://schemas.openxmlformats.org/officeDocument/2006/relationships/video" Target="../media/media16.wmv"/><Relationship Id="rId22"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media" Target="../media/media19.MOV"/><Relationship Id="rId7" Type="http://schemas.openxmlformats.org/officeDocument/2006/relationships/slideLayout" Target="../slideLayouts/slideLayout2.xml"/><Relationship Id="rId2" Type="http://schemas.openxmlformats.org/officeDocument/2006/relationships/video" Target="../media/media18.MOV"/><Relationship Id="rId1" Type="http://schemas.microsoft.com/office/2007/relationships/media" Target="../media/media18.MOV"/><Relationship Id="rId6" Type="http://schemas.openxmlformats.org/officeDocument/2006/relationships/video" Target="../media/media20.MOV"/><Relationship Id="rId5" Type="http://schemas.microsoft.com/office/2007/relationships/media" Target="../media/media20.MOV"/><Relationship Id="rId10" Type="http://schemas.openxmlformats.org/officeDocument/2006/relationships/image" Target="../media/image68.png"/><Relationship Id="rId4" Type="http://schemas.openxmlformats.org/officeDocument/2006/relationships/video" Target="../media/media19.MOV"/><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microsoft.com/office/2007/relationships/media" Target="../media/media24.mp4"/><Relationship Id="rId13" Type="http://schemas.microsoft.com/office/2007/relationships/media" Target="../media/media28.mp4"/><Relationship Id="rId18" Type="http://schemas.openxmlformats.org/officeDocument/2006/relationships/image" Target="../media/image72.png"/><Relationship Id="rId3" Type="http://schemas.microsoft.com/office/2007/relationships/media" Target="../media/media22.mp4"/><Relationship Id="rId21" Type="http://schemas.openxmlformats.org/officeDocument/2006/relationships/image" Target="../media/image75.png"/><Relationship Id="rId7" Type="http://schemas.microsoft.com/office/2007/relationships/media" Target="../media/media3.wmv"/><Relationship Id="rId12" Type="http://schemas.microsoft.com/office/2007/relationships/media" Target="../media/media27.mp4"/><Relationship Id="rId17" Type="http://schemas.openxmlformats.org/officeDocument/2006/relationships/image" Target="../media/image71.png"/><Relationship Id="rId2" Type="http://schemas.microsoft.com/office/2007/relationships/media" Target="../media/media21.mp4"/><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video" Target="NULL" TargetMode="External"/><Relationship Id="rId6" Type="http://schemas.openxmlformats.org/officeDocument/2006/relationships/video" Target="../media/media23.mp4"/><Relationship Id="rId11" Type="http://schemas.openxmlformats.org/officeDocument/2006/relationships/video" Target="../media/media26.mp4"/><Relationship Id="rId5" Type="http://schemas.microsoft.com/office/2007/relationships/media" Target="../media/media23.mp4"/><Relationship Id="rId15" Type="http://schemas.openxmlformats.org/officeDocument/2006/relationships/image" Target="../media/image69.png"/><Relationship Id="rId23" Type="http://schemas.openxmlformats.org/officeDocument/2006/relationships/image" Target="../media/image77.png"/><Relationship Id="rId10" Type="http://schemas.microsoft.com/office/2007/relationships/media" Target="../media/media26.mp4"/><Relationship Id="rId19" Type="http://schemas.openxmlformats.org/officeDocument/2006/relationships/image" Target="../media/image73.png"/><Relationship Id="rId4" Type="http://schemas.openxmlformats.org/officeDocument/2006/relationships/video" Target="../media/media22.mp4"/><Relationship Id="rId9" Type="http://schemas.microsoft.com/office/2007/relationships/media" Target="../media/media25.mp4"/><Relationship Id="rId14" Type="http://schemas.openxmlformats.org/officeDocument/2006/relationships/slideLayout" Target="../slideLayouts/slideLayout2.xml"/><Relationship Id="rId22" Type="http://schemas.openxmlformats.org/officeDocument/2006/relationships/image" Target="../media/image76.png"/></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Vamsi\Desktop\robotics 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6370" y="2265270"/>
            <a:ext cx="2421731" cy="24217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33700" y="773613"/>
            <a:ext cx="5994590" cy="646331"/>
          </a:xfrm>
          <a:prstGeom prst="rect">
            <a:avLst/>
          </a:prstGeom>
          <a:noFill/>
        </p:spPr>
        <p:txBody>
          <a:bodyPr wrap="none" rtlCol="0">
            <a:spAutoFit/>
          </a:bodyPr>
          <a:lstStyle/>
          <a:p>
            <a:pPr algn="ctr"/>
            <a:r>
              <a:rPr lang="en-US" sz="3600" b="1" dirty="0">
                <a:latin typeface="Times New Roman" panose="02020603050405020304" pitchFamily="18" charset="0"/>
                <a:cs typeface="Times New Roman" panose="02020603050405020304" pitchFamily="18" charset="0"/>
              </a:rPr>
              <a:t>Centre for Robotics Research</a:t>
            </a:r>
          </a:p>
        </p:txBody>
      </p:sp>
      <p:sp>
        <p:nvSpPr>
          <p:cNvPr id="4" name="Rectangle 3"/>
          <p:cNvSpPr/>
          <p:nvPr/>
        </p:nvSpPr>
        <p:spPr>
          <a:xfrm>
            <a:off x="0" y="1618939"/>
            <a:ext cx="12192000"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HUMAN TRACKING IN LOW ILLUMINATION</a:t>
            </a:r>
          </a:p>
        </p:txBody>
      </p:sp>
      <p:sp>
        <p:nvSpPr>
          <p:cNvPr id="3" name="Rectangle 2"/>
          <p:cNvSpPr/>
          <p:nvPr/>
        </p:nvSpPr>
        <p:spPr>
          <a:xfrm>
            <a:off x="3706938" y="4733167"/>
            <a:ext cx="4572000" cy="1200329"/>
          </a:xfrm>
          <a:prstGeom prst="rect">
            <a:avLst/>
          </a:prstGeom>
        </p:spPr>
        <p:txBody>
          <a:bodyPr>
            <a:spAutoFit/>
          </a:bodyPr>
          <a:lstStyle/>
          <a:p>
            <a:pPr algn="ctr"/>
            <a:r>
              <a:rPr lang="en-US" b="1" dirty="0">
                <a:latin typeface="Times New Roman" panose="02020603050405020304" pitchFamily="18" charset="0"/>
                <a:cs typeface="Times New Roman" panose="02020603050405020304" pitchFamily="18" charset="0"/>
              </a:rPr>
              <a:t>Dr. Jharna Majumdar,</a:t>
            </a:r>
          </a:p>
          <a:p>
            <a:pPr algn="ctr"/>
            <a:r>
              <a:rPr lang="en-US" b="1" dirty="0">
                <a:latin typeface="Times New Roman" panose="02020603050405020304" pitchFamily="18" charset="0"/>
                <a:cs typeface="Times New Roman" panose="02020603050405020304" pitchFamily="18" charset="0"/>
              </a:rPr>
              <a:t>Dean R&amp;D,</a:t>
            </a:r>
          </a:p>
          <a:p>
            <a:pPr algn="ctr"/>
            <a:r>
              <a:rPr lang="en-US" b="1" dirty="0">
                <a:latin typeface="Times New Roman" panose="02020603050405020304" pitchFamily="18" charset="0"/>
                <a:cs typeface="Times New Roman" panose="02020603050405020304" pitchFamily="18" charset="0"/>
              </a:rPr>
              <a:t>Center for Robotics Research</a:t>
            </a:r>
          </a:p>
          <a:p>
            <a:pPr algn="ctr"/>
            <a:r>
              <a:rPr lang="en-US" b="1" dirty="0">
                <a:latin typeface="Times New Roman" panose="02020603050405020304" pitchFamily="18" charset="0"/>
                <a:cs typeface="Times New Roman" panose="02020603050405020304" pitchFamily="18" charset="0"/>
              </a:rPr>
              <a:t>NMIT, Bengaluru.</a:t>
            </a:r>
          </a:p>
        </p:txBody>
      </p:sp>
      <p:sp>
        <p:nvSpPr>
          <p:cNvPr id="11" name="TextBox 10"/>
          <p:cNvSpPr txBox="1"/>
          <p:nvPr/>
        </p:nvSpPr>
        <p:spPr>
          <a:xfrm>
            <a:off x="8136832" y="5399551"/>
            <a:ext cx="451899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ADARSH C                         1NT15EC007</a:t>
            </a:r>
          </a:p>
          <a:p>
            <a:r>
              <a:rPr lang="en-US" dirty="0">
                <a:latin typeface="Times New Roman" panose="02020603050405020304" pitchFamily="18" charset="0"/>
                <a:cs typeface="Times New Roman" panose="02020603050405020304" pitchFamily="18" charset="0"/>
              </a:rPr>
              <a:t>HARSHPREET SINGH      1NT15EC056</a:t>
            </a:r>
          </a:p>
          <a:p>
            <a:r>
              <a:rPr lang="en-US" dirty="0">
                <a:latin typeface="Times New Roman" panose="02020603050405020304" pitchFamily="18" charset="0"/>
                <a:cs typeface="Times New Roman" panose="02020603050405020304" pitchFamily="18" charset="0"/>
              </a:rPr>
              <a:t>RAHUL V C                        1NT15EC128</a:t>
            </a:r>
          </a:p>
          <a:p>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408" y="2357494"/>
            <a:ext cx="2143125" cy="21431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938" y="2357494"/>
            <a:ext cx="2607320" cy="2164246"/>
          </a:xfrm>
          <a:prstGeom prst="rect">
            <a:avLst/>
          </a:prstGeom>
        </p:spPr>
      </p:pic>
      <p:sp>
        <p:nvSpPr>
          <p:cNvPr id="13" name="Footer Placeholder 7">
            <a:extLst>
              <a:ext uri="{FF2B5EF4-FFF2-40B4-BE49-F238E27FC236}">
                <a16:creationId xmlns:a16="http://schemas.microsoft.com/office/drawing/2014/main" id="{68585F03-5063-4E70-B7AA-33324B4115CA}"/>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5" name="TextBox 4">
            <a:extLst>
              <a:ext uri="{FF2B5EF4-FFF2-40B4-BE49-F238E27FC236}">
                <a16:creationId xmlns:a16="http://schemas.microsoft.com/office/drawing/2014/main" id="{4EC09D24-639F-4ADE-94E7-2DEE043AECC9}"/>
              </a:ext>
            </a:extLst>
          </p:cNvPr>
          <p:cNvSpPr txBox="1"/>
          <p:nvPr/>
        </p:nvSpPr>
        <p:spPr>
          <a:xfrm>
            <a:off x="-116114" y="5656496"/>
            <a:ext cx="4686370" cy="646331"/>
          </a:xfrm>
          <a:prstGeom prst="rect">
            <a:avLst/>
          </a:prstGeom>
          <a:no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THIS PROJECT IS CONDUCTED UNDER CENTER FOR ROBOTIC RESEARCH</a:t>
            </a:r>
          </a:p>
        </p:txBody>
      </p:sp>
    </p:spTree>
    <p:extLst>
      <p:ext uri="{BB962C8B-B14F-4D97-AF65-F5344CB8AC3E}">
        <p14:creationId xmlns:p14="http://schemas.microsoft.com/office/powerpoint/2010/main" val="549962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0374" y="862857"/>
            <a:ext cx="1920240" cy="2401590"/>
          </a:xfrm>
        </p:spPr>
      </p:pic>
      <p:sp>
        <p:nvSpPr>
          <p:cNvPr id="20"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21"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9</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365" y="3347721"/>
            <a:ext cx="1985565" cy="2647422"/>
          </a:xfrm>
          <a:prstGeom prst="rect">
            <a:avLst/>
          </a:prstGeom>
          <a:ln>
            <a:noFill/>
          </a:ln>
          <a:effectLst/>
        </p:spPr>
      </p:pic>
      <p:pic>
        <p:nvPicPr>
          <p:cNvPr id="9" name="Picture 8">
            <a:extLst>
              <a:ext uri="{FF2B5EF4-FFF2-40B4-BE49-F238E27FC236}">
                <a16:creationId xmlns:a16="http://schemas.microsoft.com/office/drawing/2014/main" id="{44604AD3-4631-46D7-B36E-292311C44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2710" y="862856"/>
            <a:ext cx="1984677" cy="2431350"/>
          </a:xfrm>
          <a:prstGeom prst="rect">
            <a:avLst/>
          </a:prstGeom>
        </p:spPr>
      </p:pic>
      <p:pic>
        <p:nvPicPr>
          <p:cNvPr id="10" name="Picture 9">
            <a:extLst>
              <a:ext uri="{FF2B5EF4-FFF2-40B4-BE49-F238E27FC236}">
                <a16:creationId xmlns:a16="http://schemas.microsoft.com/office/drawing/2014/main" id="{8DDF189B-836A-4DD5-848C-36EA56DB43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0347" y="3429000"/>
            <a:ext cx="1990174" cy="2431349"/>
          </a:xfrm>
          <a:prstGeom prst="rect">
            <a:avLst/>
          </a:prstGeom>
        </p:spPr>
      </p:pic>
      <p:pic>
        <p:nvPicPr>
          <p:cNvPr id="11" name="Picture 10">
            <a:extLst>
              <a:ext uri="{FF2B5EF4-FFF2-40B4-BE49-F238E27FC236}">
                <a16:creationId xmlns:a16="http://schemas.microsoft.com/office/drawing/2014/main" id="{54EF2D42-40C1-4938-A39F-8A5E611E7D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594" y="862856"/>
            <a:ext cx="1944032" cy="2433274"/>
          </a:xfrm>
          <a:prstGeom prst="rect">
            <a:avLst/>
          </a:prstGeom>
        </p:spPr>
      </p:pic>
      <p:pic>
        <p:nvPicPr>
          <p:cNvPr id="12" name="Picture 11">
            <a:extLst>
              <a:ext uri="{FF2B5EF4-FFF2-40B4-BE49-F238E27FC236}">
                <a16:creationId xmlns:a16="http://schemas.microsoft.com/office/drawing/2014/main" id="{6E1465D4-8A08-4B66-9390-4504F6CB64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8655" y="3429000"/>
            <a:ext cx="1922972" cy="2431349"/>
          </a:xfrm>
          <a:prstGeom prst="rect">
            <a:avLst/>
          </a:prstGeom>
        </p:spPr>
      </p:pic>
      <p:pic>
        <p:nvPicPr>
          <p:cNvPr id="13" name="Picture 12">
            <a:extLst>
              <a:ext uri="{FF2B5EF4-FFF2-40B4-BE49-F238E27FC236}">
                <a16:creationId xmlns:a16="http://schemas.microsoft.com/office/drawing/2014/main" id="{70A10B8C-D1E7-43F5-AE94-B56058F506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6049" y="862857"/>
            <a:ext cx="1944034" cy="2431349"/>
          </a:xfrm>
          <a:prstGeom prst="rect">
            <a:avLst/>
          </a:prstGeom>
        </p:spPr>
      </p:pic>
      <p:pic>
        <p:nvPicPr>
          <p:cNvPr id="15" name="Picture 14">
            <a:extLst>
              <a:ext uri="{FF2B5EF4-FFF2-40B4-BE49-F238E27FC236}">
                <a16:creationId xmlns:a16="http://schemas.microsoft.com/office/drawing/2014/main" id="{9F137B21-D2E2-423A-9818-32E03D908D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6049" y="3429000"/>
            <a:ext cx="1935486" cy="2431349"/>
          </a:xfrm>
          <a:prstGeom prst="rect">
            <a:avLst/>
          </a:prstGeom>
        </p:spPr>
      </p:pic>
      <p:sp>
        <p:nvSpPr>
          <p:cNvPr id="18" name="TextBox 17">
            <a:extLst>
              <a:ext uri="{FF2B5EF4-FFF2-40B4-BE49-F238E27FC236}">
                <a16:creationId xmlns:a16="http://schemas.microsoft.com/office/drawing/2014/main" id="{E3C5CA2B-3C41-48F9-AA7F-0A04F0895626}"/>
              </a:ext>
            </a:extLst>
          </p:cNvPr>
          <p:cNvSpPr txBox="1"/>
          <p:nvPr/>
        </p:nvSpPr>
        <p:spPr>
          <a:xfrm>
            <a:off x="1351911" y="2069210"/>
            <a:ext cx="1117379"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r>
              <a:rPr lang="en-US" sz="2400" b="1" dirty="0">
                <a:solidFill>
                  <a:schemeClr val="bg1"/>
                </a:solidFill>
                <a:latin typeface="Bookman Old Style" panose="02050604050505020204" pitchFamily="18" charset="0"/>
                <a:cs typeface="Times New Roman" panose="02020603050405020304" pitchFamily="18" charset="0"/>
              </a:rPr>
              <a:t>Input</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C816F06-07CD-4E23-B41A-CC51E636B933}"/>
              </a:ext>
            </a:extLst>
          </p:cNvPr>
          <p:cNvSpPr txBox="1"/>
          <p:nvPr/>
        </p:nvSpPr>
        <p:spPr>
          <a:xfrm>
            <a:off x="1061391" y="4590378"/>
            <a:ext cx="1407899"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r>
              <a:rPr lang="en-US" sz="2400" b="1" dirty="0">
                <a:solidFill>
                  <a:schemeClr val="bg1"/>
                </a:solidFill>
                <a:latin typeface="Bookman Old Style" panose="02050604050505020204" pitchFamily="18" charset="0"/>
                <a:cs typeface="Times New Roman" panose="02020603050405020304" pitchFamily="18" charset="0"/>
              </a:rPr>
              <a:t>Output</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C1D515F9-B6DA-4CA6-AD9A-32F235ED8F63}"/>
              </a:ext>
            </a:extLst>
          </p:cNvPr>
          <p:cNvSpPr txBox="1">
            <a:spLocks/>
          </p:cNvSpPr>
          <p:nvPr/>
        </p:nvSpPr>
        <p:spPr>
          <a:xfrm>
            <a:off x="0" y="-15597"/>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Output Of MSR</a:t>
            </a:r>
          </a:p>
        </p:txBody>
      </p:sp>
    </p:spTree>
    <p:extLst>
      <p:ext uri="{BB962C8B-B14F-4D97-AF65-F5344CB8AC3E}">
        <p14:creationId xmlns:p14="http://schemas.microsoft.com/office/powerpoint/2010/main" val="244334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69843" y="973110"/>
            <a:ext cx="4183414" cy="5413829"/>
          </a:xfrm>
          <a:prstGeom prst="rect">
            <a:avLst/>
          </a:prstGeom>
        </p:spPr>
      </p:pic>
      <p:sp>
        <p:nvSpPr>
          <p:cNvPr id="3" name="Content Placeholder 2"/>
          <p:cNvSpPr>
            <a:spLocks noGrp="1"/>
          </p:cNvSpPr>
          <p:nvPr>
            <p:ph idx="1"/>
          </p:nvPr>
        </p:nvSpPr>
        <p:spPr>
          <a:xfrm>
            <a:off x="175235" y="920142"/>
            <a:ext cx="11362729" cy="5383240"/>
          </a:xfrm>
        </p:spPr>
        <p:txBody>
          <a:bodyPr>
            <a:normAutofit fontScale="92500" lnSpcReduction="20000"/>
          </a:bodyPr>
          <a:lstStyle/>
          <a:p>
            <a:pPr>
              <a:lnSpc>
                <a:spcPct val="80000"/>
              </a:lnSpc>
              <a:buNone/>
            </a:pPr>
            <a:r>
              <a:rPr lang="en-US" b="1" dirty="0">
                <a:solidFill>
                  <a:schemeClr val="accent6">
                    <a:lumMod val="40000"/>
                    <a:lumOff val="60000"/>
                  </a:schemeClr>
                </a:solidFill>
                <a:latin typeface="Calisto MT" panose="02040603050505030304" pitchFamily="18" charset="0"/>
                <a:cs typeface="Times New Roman" panose="02020603050405020304" pitchFamily="18" charset="0"/>
              </a:rPr>
              <a:t>ALGORITHM:</a:t>
            </a:r>
          </a:p>
          <a:p>
            <a:pPr>
              <a:lnSpc>
                <a:spcPct val="80000"/>
              </a:lnSpc>
              <a:buNone/>
            </a:pPr>
            <a:endParaRPr lang="en-US" dirty="0">
              <a:latin typeface="Calisto MT" panose="02040603050505030304" pitchFamily="18" charset="0"/>
              <a:cs typeface="Times New Roman" panose="02020603050405020304" pitchFamily="18" charset="0"/>
            </a:endParaRPr>
          </a:p>
          <a:p>
            <a:pPr>
              <a:lnSpc>
                <a:spcPct val="80000"/>
              </a:lnSpc>
              <a:buFontTx/>
              <a:buNone/>
            </a:pPr>
            <a:endParaRPr lang="en-US" dirty="0">
              <a:latin typeface="Calisto MT" panose="02040603050505030304" pitchFamily="18" charset="0"/>
              <a:cs typeface="Times New Roman" panose="02020603050405020304" pitchFamily="18" charset="0"/>
            </a:endParaRPr>
          </a:p>
          <a:p>
            <a:pPr>
              <a:lnSpc>
                <a:spcPct val="80000"/>
              </a:lnSpc>
              <a:buFontTx/>
              <a:buNone/>
            </a:pPr>
            <a:r>
              <a:rPr lang="en-US" dirty="0">
                <a:latin typeface="Calisto MT" panose="02040603050505030304" pitchFamily="18" charset="0"/>
                <a:cs typeface="Times New Roman" panose="02020603050405020304" pitchFamily="18" charset="0"/>
              </a:rPr>
              <a:t>The color restoration is calculated using the expression</a:t>
            </a:r>
          </a:p>
          <a:p>
            <a:pPr>
              <a:lnSpc>
                <a:spcPct val="80000"/>
              </a:lnSpc>
              <a:buFontTx/>
              <a:buNone/>
            </a:pPr>
            <a:endParaRPr lang="en-US" dirty="0">
              <a:latin typeface="Calisto MT" panose="02040603050505030304" pitchFamily="18" charset="0"/>
              <a:cs typeface="Times New Roman" panose="02020603050405020304" pitchFamily="18" charset="0"/>
            </a:endParaRPr>
          </a:p>
          <a:p>
            <a:pPr algn="ctr">
              <a:lnSpc>
                <a:spcPct val="80000"/>
              </a:lnSpc>
              <a:buFontTx/>
              <a:buNone/>
            </a:pPr>
            <a:r>
              <a:rPr lang="en-US" sz="2600" dirty="0">
                <a:latin typeface="Calisto MT" panose="02040603050505030304" pitchFamily="18" charset="0"/>
                <a:cs typeface="Times New Roman" panose="02020603050405020304" pitchFamily="18" charset="0"/>
              </a:rPr>
              <a:t>   </a:t>
            </a:r>
            <a:r>
              <a:rPr lang="en-US" sz="2600" dirty="0" err="1">
                <a:latin typeface="Calisto MT" panose="02040603050505030304" pitchFamily="18" charset="0"/>
                <a:cs typeface="Times New Roman" panose="02020603050405020304" pitchFamily="18" charset="0"/>
              </a:rPr>
              <a:t>C</a:t>
            </a:r>
            <a:r>
              <a:rPr lang="en-US" sz="2600" baseline="-25000" dirty="0" err="1">
                <a:latin typeface="Calisto MT" panose="02040603050505030304" pitchFamily="18" charset="0"/>
                <a:cs typeface="Times New Roman" panose="02020603050405020304" pitchFamily="18" charset="0"/>
              </a:rPr>
              <a:t>i</a:t>
            </a:r>
            <a:r>
              <a:rPr lang="en-US" sz="2600" dirty="0">
                <a:latin typeface="Calisto MT" panose="02040603050505030304" pitchFamily="18" charset="0"/>
                <a:cs typeface="Times New Roman" panose="02020603050405020304" pitchFamily="18" charset="0"/>
              </a:rPr>
              <a:t>(</a:t>
            </a:r>
            <a:r>
              <a:rPr lang="en-US" sz="2600" dirty="0" err="1">
                <a:latin typeface="Calisto MT" panose="02040603050505030304" pitchFamily="18" charset="0"/>
                <a:cs typeface="Times New Roman" panose="02020603050405020304" pitchFamily="18" charset="0"/>
              </a:rPr>
              <a:t>x,y</a:t>
            </a:r>
            <a:r>
              <a:rPr lang="en-US" sz="2600" dirty="0">
                <a:latin typeface="Calisto MT" panose="02040603050505030304" pitchFamily="18" charset="0"/>
                <a:cs typeface="Times New Roman" panose="02020603050405020304" pitchFamily="18" charset="0"/>
              </a:rPr>
              <a:t>) = </a:t>
            </a:r>
            <a:r>
              <a:rPr lang="el-GR" sz="2600" dirty="0">
                <a:latin typeface="Times New Roman" panose="02020603050405020304" pitchFamily="18" charset="0"/>
                <a:cs typeface="Times New Roman" panose="02020603050405020304" pitchFamily="18" charset="0"/>
              </a:rPr>
              <a:t>β</a:t>
            </a:r>
            <a:r>
              <a:rPr lang="en-US" sz="2600" dirty="0">
                <a:latin typeface="Calisto MT" panose="02040603050505030304" pitchFamily="18" charset="0"/>
                <a:cs typeface="Times New Roman" panose="02020603050405020304" pitchFamily="18" charset="0"/>
              </a:rPr>
              <a:t>{log[</a:t>
            </a:r>
            <a:r>
              <a:rPr lang="el-GR" sz="2600" dirty="0">
                <a:latin typeface="Times New Roman" panose="02020603050405020304" pitchFamily="18" charset="0"/>
                <a:cs typeface="Times New Roman" panose="02020603050405020304" pitchFamily="18" charset="0"/>
              </a:rPr>
              <a:t>α</a:t>
            </a:r>
            <a:r>
              <a:rPr lang="en-US" sz="2600" dirty="0">
                <a:latin typeface="Calisto MT" panose="02040603050505030304" pitchFamily="18" charset="0"/>
                <a:cs typeface="Times New Roman" panose="02020603050405020304" pitchFamily="18" charset="0"/>
              </a:rPr>
              <a:t> I</a:t>
            </a:r>
            <a:r>
              <a:rPr lang="en-US" sz="2600" baseline="-25000" dirty="0">
                <a:latin typeface="Calisto MT" panose="02040603050505030304" pitchFamily="18" charset="0"/>
                <a:cs typeface="Times New Roman" panose="02020603050405020304" pitchFamily="18" charset="0"/>
              </a:rPr>
              <a:t>i </a:t>
            </a:r>
            <a:r>
              <a:rPr lang="en-US" sz="2600" dirty="0">
                <a:latin typeface="Calisto MT" panose="02040603050505030304" pitchFamily="18" charset="0"/>
                <a:cs typeface="Times New Roman" panose="02020603050405020304" pitchFamily="18" charset="0"/>
              </a:rPr>
              <a:t>(</a:t>
            </a:r>
            <a:r>
              <a:rPr lang="en-US" sz="2600" dirty="0" err="1">
                <a:latin typeface="Calisto MT" panose="02040603050505030304" pitchFamily="18" charset="0"/>
                <a:cs typeface="Times New Roman" panose="02020603050405020304" pitchFamily="18" charset="0"/>
              </a:rPr>
              <a:t>x,y</a:t>
            </a:r>
            <a:r>
              <a:rPr lang="en-US" sz="2600" dirty="0">
                <a:latin typeface="Calisto MT" panose="02040603050505030304" pitchFamily="18" charset="0"/>
                <a:cs typeface="Times New Roman" panose="02020603050405020304" pitchFamily="18" charset="0"/>
              </a:rPr>
              <a:t>)] – log[ </a:t>
            </a:r>
            <a:r>
              <a:rPr lang="el-GR" sz="2600" dirty="0">
                <a:latin typeface="Times New Roman" panose="02020603050405020304" pitchFamily="18" charset="0"/>
                <a:cs typeface="Times New Roman" panose="02020603050405020304" pitchFamily="18" charset="0"/>
              </a:rPr>
              <a:t>Σ </a:t>
            </a:r>
            <a:r>
              <a:rPr lang="en-US" sz="2600" dirty="0">
                <a:latin typeface="Calisto MT" panose="02040603050505030304" pitchFamily="18" charset="0"/>
                <a:cs typeface="Times New Roman" panose="02020603050405020304" pitchFamily="18" charset="0"/>
              </a:rPr>
              <a:t>I</a:t>
            </a:r>
            <a:r>
              <a:rPr lang="en-US" sz="2600" baseline="-25000" dirty="0">
                <a:latin typeface="Calisto MT" panose="02040603050505030304" pitchFamily="18" charset="0"/>
                <a:cs typeface="Times New Roman" panose="02020603050405020304" pitchFamily="18" charset="0"/>
              </a:rPr>
              <a:t>i</a:t>
            </a:r>
            <a:r>
              <a:rPr lang="en-US" sz="2600" dirty="0">
                <a:latin typeface="Calisto MT" panose="02040603050505030304" pitchFamily="18" charset="0"/>
                <a:cs typeface="Times New Roman" panose="02020603050405020304" pitchFamily="18" charset="0"/>
              </a:rPr>
              <a:t>(</a:t>
            </a:r>
            <a:r>
              <a:rPr lang="en-US" sz="2600" dirty="0" err="1">
                <a:latin typeface="Calisto MT" panose="02040603050505030304" pitchFamily="18" charset="0"/>
                <a:cs typeface="Times New Roman" panose="02020603050405020304" pitchFamily="18" charset="0"/>
              </a:rPr>
              <a:t>x,y</a:t>
            </a:r>
            <a:r>
              <a:rPr lang="en-US" sz="2600" dirty="0">
                <a:latin typeface="Calisto MT" panose="02040603050505030304" pitchFamily="18" charset="0"/>
                <a:cs typeface="Times New Roman" panose="02020603050405020304" pitchFamily="18" charset="0"/>
              </a:rPr>
              <a:t>)]}   </a:t>
            </a:r>
          </a:p>
          <a:p>
            <a:pPr>
              <a:lnSpc>
                <a:spcPct val="80000"/>
              </a:lnSpc>
              <a:buFontTx/>
              <a:buNone/>
            </a:pPr>
            <a:r>
              <a:rPr lang="en-US" dirty="0">
                <a:latin typeface="Calisto MT" panose="02040603050505030304" pitchFamily="18" charset="0"/>
                <a:cs typeface="Times New Roman" panose="02020603050405020304" pitchFamily="18" charset="0"/>
              </a:rPr>
              <a:t>			Where </a:t>
            </a:r>
          </a:p>
          <a:p>
            <a:pPr>
              <a:lnSpc>
                <a:spcPct val="80000"/>
              </a:lnSpc>
              <a:buFontTx/>
              <a:buNone/>
            </a:pPr>
            <a:r>
              <a:rPr lang="en-US" dirty="0">
                <a:latin typeface="Calisto MT" panose="0204060305050503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β</a:t>
            </a:r>
            <a:r>
              <a:rPr lang="en-US" dirty="0">
                <a:latin typeface="Calisto MT" panose="02040603050505030304" pitchFamily="18" charset="0"/>
                <a:cs typeface="Times New Roman" panose="02020603050405020304" pitchFamily="18" charset="0"/>
              </a:rPr>
              <a:t>- Gain Constant</a:t>
            </a:r>
          </a:p>
          <a:p>
            <a:pPr>
              <a:lnSpc>
                <a:spcPct val="80000"/>
              </a:lnSpc>
              <a:buFontTx/>
              <a:buNone/>
            </a:pPr>
            <a:r>
              <a:rPr lang="en-US" dirty="0">
                <a:latin typeface="Calisto MT" panose="0204060305050503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α</a:t>
            </a:r>
            <a:r>
              <a:rPr lang="en-US" dirty="0">
                <a:latin typeface="Calisto MT" panose="02040603050505030304" pitchFamily="18" charset="0"/>
                <a:cs typeface="Times New Roman" panose="02020603050405020304" pitchFamily="18" charset="0"/>
              </a:rPr>
              <a:t>- Controls the strength of non-linearity</a:t>
            </a:r>
          </a:p>
          <a:p>
            <a:pPr>
              <a:lnSpc>
                <a:spcPct val="80000"/>
              </a:lnSpc>
              <a:buFontTx/>
              <a:buNone/>
            </a:pPr>
            <a:endParaRPr lang="en-US" dirty="0">
              <a:latin typeface="Calisto MT" panose="02040603050505030304" pitchFamily="18" charset="0"/>
              <a:cs typeface="Times New Roman" panose="02020603050405020304" pitchFamily="18" charset="0"/>
            </a:endParaRPr>
          </a:p>
          <a:p>
            <a:pPr>
              <a:lnSpc>
                <a:spcPct val="80000"/>
              </a:lnSpc>
              <a:buFontTx/>
              <a:buNone/>
            </a:pPr>
            <a:r>
              <a:rPr lang="en-US" sz="2400" dirty="0">
                <a:latin typeface="Calisto MT" panose="02040603050505030304" pitchFamily="18" charset="0"/>
                <a:cs typeface="Times New Roman" panose="02020603050405020304" pitchFamily="18" charset="0"/>
              </a:rPr>
              <a:t>The Final representation of MSRCR is represented as </a:t>
            </a:r>
          </a:p>
          <a:p>
            <a:pPr>
              <a:lnSpc>
                <a:spcPct val="80000"/>
              </a:lnSpc>
              <a:buFontTx/>
              <a:buNone/>
            </a:pPr>
            <a:endParaRPr lang="en-US" sz="2400" dirty="0">
              <a:latin typeface="Calisto MT" panose="02040603050505030304" pitchFamily="18" charset="0"/>
              <a:cs typeface="Times New Roman" panose="02020603050405020304" pitchFamily="18" charset="0"/>
            </a:endParaRPr>
          </a:p>
          <a:p>
            <a:pPr algn="ctr">
              <a:lnSpc>
                <a:spcPct val="80000"/>
              </a:lnSpc>
              <a:buFontTx/>
              <a:buNone/>
            </a:pPr>
            <a:r>
              <a:rPr lang="en-US" sz="2400" dirty="0">
                <a:latin typeface="Calisto MT" panose="02040603050505030304" pitchFamily="18" charset="0"/>
                <a:cs typeface="Times New Roman" panose="02020603050405020304" pitchFamily="18" charset="0"/>
              </a:rPr>
              <a:t>       </a:t>
            </a:r>
            <a:r>
              <a:rPr lang="es-ES" sz="2400" dirty="0">
                <a:latin typeface="Calisto MT" panose="02040603050505030304" pitchFamily="18" charset="0"/>
                <a:cs typeface="Times New Roman" panose="02020603050405020304" pitchFamily="18" charset="0"/>
              </a:rPr>
              <a:t> R </a:t>
            </a:r>
            <a:r>
              <a:rPr lang="es-ES" sz="2400" baseline="-25000" dirty="0" err="1">
                <a:latin typeface="Calisto MT" panose="02040603050505030304" pitchFamily="18" charset="0"/>
                <a:cs typeface="Times New Roman" panose="02020603050405020304" pitchFamily="18" charset="0"/>
              </a:rPr>
              <a:t>MSRCRi</a:t>
            </a:r>
            <a:r>
              <a:rPr lang="es-ES" sz="2400" dirty="0">
                <a:latin typeface="Calisto MT" panose="02040603050505030304" pitchFamily="18" charset="0"/>
                <a:cs typeface="Times New Roman" panose="02020603050405020304" pitchFamily="18" charset="0"/>
              </a:rPr>
              <a:t>  (x, y) = G [C</a:t>
            </a:r>
            <a:r>
              <a:rPr lang="es-ES" sz="2400" baseline="-25000" dirty="0">
                <a:latin typeface="Calisto MT" panose="02040603050505030304" pitchFamily="18" charset="0"/>
                <a:cs typeface="Times New Roman" panose="02020603050405020304" pitchFamily="18" charset="0"/>
              </a:rPr>
              <a:t>i</a:t>
            </a:r>
            <a:r>
              <a:rPr lang="es-ES" sz="2400" dirty="0">
                <a:latin typeface="Calisto MT" panose="02040603050505030304" pitchFamily="18" charset="0"/>
                <a:cs typeface="Times New Roman" panose="02020603050405020304" pitchFamily="18" charset="0"/>
              </a:rPr>
              <a:t> (x, y) * </a:t>
            </a:r>
            <a:r>
              <a:rPr lang="es-ES" sz="2400" dirty="0" err="1">
                <a:latin typeface="Calisto MT" panose="02040603050505030304" pitchFamily="18" charset="0"/>
                <a:cs typeface="Times New Roman" panose="02020603050405020304" pitchFamily="18" charset="0"/>
              </a:rPr>
              <a:t>R</a:t>
            </a:r>
            <a:r>
              <a:rPr lang="es-ES" sz="2400" baseline="-25000" dirty="0" err="1">
                <a:latin typeface="Calisto MT" panose="02040603050505030304" pitchFamily="18" charset="0"/>
                <a:cs typeface="Times New Roman" panose="02020603050405020304" pitchFamily="18" charset="0"/>
              </a:rPr>
              <a:t>MSRi</a:t>
            </a:r>
            <a:r>
              <a:rPr lang="es-ES" sz="2400" dirty="0">
                <a:latin typeface="Calisto MT" panose="02040603050505030304" pitchFamily="18" charset="0"/>
                <a:cs typeface="Times New Roman" panose="02020603050405020304" pitchFamily="18" charset="0"/>
              </a:rPr>
              <a:t>  (x, y) + b</a:t>
            </a:r>
          </a:p>
          <a:p>
            <a:pPr>
              <a:lnSpc>
                <a:spcPct val="80000"/>
              </a:lnSpc>
              <a:buFontTx/>
              <a:buNone/>
            </a:pPr>
            <a:r>
              <a:rPr lang="en-US" sz="2400" dirty="0">
                <a:latin typeface="Calisto MT" panose="02040603050505030304" pitchFamily="18" charset="0"/>
                <a:cs typeface="Times New Roman" panose="02020603050405020304" pitchFamily="18" charset="0"/>
              </a:rPr>
              <a:t>			Where       </a:t>
            </a:r>
          </a:p>
          <a:p>
            <a:pPr>
              <a:lnSpc>
                <a:spcPct val="80000"/>
              </a:lnSpc>
              <a:buFontTx/>
              <a:buNone/>
            </a:pPr>
            <a:r>
              <a:rPr lang="en-US" sz="2400" dirty="0">
                <a:latin typeface="Calisto MT" panose="02040603050505030304" pitchFamily="18" charset="0"/>
                <a:cs typeface="Times New Roman" panose="02020603050405020304" pitchFamily="18" charset="0"/>
              </a:rPr>
              <a:t> 			G- Gain Constant and</a:t>
            </a:r>
          </a:p>
          <a:p>
            <a:pPr>
              <a:lnSpc>
                <a:spcPct val="80000"/>
              </a:lnSpc>
              <a:buFontTx/>
              <a:buNone/>
            </a:pPr>
            <a:r>
              <a:rPr lang="en-US" sz="2400" dirty="0">
                <a:latin typeface="Calisto MT" panose="02040603050505030304" pitchFamily="18" charset="0"/>
                <a:cs typeface="Times New Roman" panose="02020603050405020304" pitchFamily="18" charset="0"/>
              </a:rPr>
              <a:t>			 b- Gain Offset value</a:t>
            </a:r>
          </a:p>
        </p:txBody>
      </p:sp>
      <p:sp>
        <p:nvSpPr>
          <p:cNvPr id="10"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1"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10</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699801-FFCD-47A0-8FBA-908FB049148F}"/>
                  </a:ext>
                </a:extLst>
              </p:cNvPr>
              <p:cNvSpPr txBox="1"/>
              <p:nvPr/>
            </p:nvSpPr>
            <p:spPr>
              <a:xfrm>
                <a:off x="1314225" y="1366517"/>
                <a:ext cx="63335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𝑀𝑆𝑅𝐶𝑅𝑖</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e>
                      </m:d>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𝐶</m:t>
                          </m:r>
                        </m:e>
                        <m:sub>
                          <m:r>
                            <a:rPr lang="en-US" sz="2400" b="0" i="1" dirty="0" smtClean="0">
                              <a:latin typeface="Cambria Math" panose="02040503050406030204" pitchFamily="18" charset="0"/>
                            </a:rPr>
                            <m:t>𝑖</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e>
                      </m:d>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𝑀𝑆𝑅𝑖</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EF699801-FFCD-47A0-8FBA-908FB049148F}"/>
                  </a:ext>
                </a:extLst>
              </p:cNvPr>
              <p:cNvSpPr txBox="1">
                <a:spLocks noRot="1" noChangeAspect="1" noMove="1" noResize="1" noEditPoints="1" noAdjustHandles="1" noChangeArrowheads="1" noChangeShapeType="1" noTextEdit="1"/>
              </p:cNvSpPr>
              <p:nvPr/>
            </p:nvSpPr>
            <p:spPr>
              <a:xfrm>
                <a:off x="1314225" y="1366517"/>
                <a:ext cx="6333580" cy="461665"/>
              </a:xfrm>
              <a:prstGeom prst="rect">
                <a:avLst/>
              </a:prstGeom>
              <a:blipFill>
                <a:blip r:embed="rId3"/>
                <a:stretch>
                  <a:fillRect b="-17105"/>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5856A72A-119A-4E17-8151-20366298CBC1}"/>
              </a:ext>
            </a:extLst>
          </p:cNvPr>
          <p:cNvSpPr txBox="1">
            <a:spLocks/>
          </p:cNvSpPr>
          <p:nvPr/>
        </p:nvSpPr>
        <p:spPr>
          <a:xfrm>
            <a:off x="0" y="-14981"/>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Multi-scale </a:t>
            </a:r>
            <a:r>
              <a:rPr lang="en-US" cap="small" dirty="0" err="1">
                <a:solidFill>
                  <a:srgbClr val="FFFF00"/>
                </a:solidFill>
                <a:latin typeface="Times New Roman" panose="02020603050405020304" pitchFamily="18" charset="0"/>
                <a:cs typeface="Times New Roman" panose="02020603050405020304" pitchFamily="18" charset="0"/>
              </a:rPr>
              <a:t>Retinex</a:t>
            </a:r>
            <a:r>
              <a:rPr lang="en-US" cap="small" dirty="0">
                <a:solidFill>
                  <a:srgbClr val="FFFF00"/>
                </a:solidFill>
                <a:latin typeface="Times New Roman" panose="02020603050405020304" pitchFamily="18" charset="0"/>
                <a:cs typeface="Times New Roman" panose="02020603050405020304" pitchFamily="18" charset="0"/>
              </a:rPr>
              <a:t> With Color Restoration (MSRCR)</a:t>
            </a:r>
          </a:p>
        </p:txBody>
      </p:sp>
    </p:spTree>
    <p:extLst>
      <p:ext uri="{BB962C8B-B14F-4D97-AF65-F5344CB8AC3E}">
        <p14:creationId xmlns:p14="http://schemas.microsoft.com/office/powerpoint/2010/main" val="426584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a:extLst>
              <a:ext uri="{FF2B5EF4-FFF2-40B4-BE49-F238E27FC236}">
                <a16:creationId xmlns:a16="http://schemas.microsoft.com/office/drawing/2014/main" id="{849EADB1-5EDC-434E-9B58-2F125B4052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6524" y="770817"/>
            <a:ext cx="2111409" cy="2664421"/>
          </a:xfrm>
        </p:spPr>
      </p:pic>
      <p:sp>
        <p:nvSpPr>
          <p:cNvPr id="4" name="Date Placeholder 3">
            <a:extLst>
              <a:ext uri="{FF2B5EF4-FFF2-40B4-BE49-F238E27FC236}">
                <a16:creationId xmlns:a16="http://schemas.microsoft.com/office/drawing/2014/main" id="{9D5AB91A-BC4B-4C90-B577-C3D0A868E8B6}"/>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F330D98A-B28A-4535-9C03-46BD8F703933}"/>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79F9FEE1-4B59-4A3B-A169-A1ADFC6A3E34}"/>
              </a:ext>
            </a:extLst>
          </p:cNvPr>
          <p:cNvSpPr>
            <a:spLocks noGrp="1"/>
          </p:cNvSpPr>
          <p:nvPr>
            <p:ph type="sldNum" sz="quarter" idx="12"/>
          </p:nvPr>
        </p:nvSpPr>
        <p:spPr/>
        <p:txBody>
          <a:bodyPr/>
          <a:lstStyle/>
          <a:p>
            <a:fld id="{16197141-18D8-49ED-8D44-6CAFAA373FE9}" type="slidenum">
              <a:rPr lang="en-US" smtClean="0"/>
              <a:t>12</a:t>
            </a:fld>
            <a:endParaRPr lang="en-US"/>
          </a:p>
        </p:txBody>
      </p:sp>
      <p:sp>
        <p:nvSpPr>
          <p:cNvPr id="8" name="Footer Placeholder 7">
            <a:extLst>
              <a:ext uri="{FF2B5EF4-FFF2-40B4-BE49-F238E27FC236}">
                <a16:creationId xmlns:a16="http://schemas.microsoft.com/office/drawing/2014/main" id="{8853ECA8-BAEF-46E1-A25E-054AB426AECD}"/>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pic>
        <p:nvPicPr>
          <p:cNvPr id="10" name="Picture 9">
            <a:extLst>
              <a:ext uri="{FF2B5EF4-FFF2-40B4-BE49-F238E27FC236}">
                <a16:creationId xmlns:a16="http://schemas.microsoft.com/office/drawing/2014/main" id="{90198685-A029-442E-B30A-61DB6CBFA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763" y="3537632"/>
            <a:ext cx="2076170" cy="2716324"/>
          </a:xfrm>
          <a:prstGeom prst="rect">
            <a:avLst/>
          </a:prstGeom>
        </p:spPr>
      </p:pic>
      <p:pic>
        <p:nvPicPr>
          <p:cNvPr id="11" name="Picture 10">
            <a:extLst>
              <a:ext uri="{FF2B5EF4-FFF2-40B4-BE49-F238E27FC236}">
                <a16:creationId xmlns:a16="http://schemas.microsoft.com/office/drawing/2014/main" id="{A13C26A1-6424-4018-87CD-197149A2A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1188" y="738810"/>
            <a:ext cx="2160726" cy="2664102"/>
          </a:xfrm>
          <a:prstGeom prst="rect">
            <a:avLst/>
          </a:prstGeom>
        </p:spPr>
      </p:pic>
      <p:pic>
        <p:nvPicPr>
          <p:cNvPr id="12" name="Picture 11">
            <a:extLst>
              <a:ext uri="{FF2B5EF4-FFF2-40B4-BE49-F238E27FC236}">
                <a16:creationId xmlns:a16="http://schemas.microsoft.com/office/drawing/2014/main" id="{32A91FE5-33B9-4712-B493-E8AAD31F23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5299" y="3537631"/>
            <a:ext cx="2171957" cy="2716323"/>
          </a:xfrm>
          <a:prstGeom prst="rect">
            <a:avLst/>
          </a:prstGeom>
        </p:spPr>
      </p:pic>
      <p:pic>
        <p:nvPicPr>
          <p:cNvPr id="13" name="Picture 12">
            <a:extLst>
              <a:ext uri="{FF2B5EF4-FFF2-40B4-BE49-F238E27FC236}">
                <a16:creationId xmlns:a16="http://schemas.microsoft.com/office/drawing/2014/main" id="{4F642E60-F463-402A-ACA7-9313571D4F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169" y="764903"/>
            <a:ext cx="2074436" cy="2638009"/>
          </a:xfrm>
          <a:prstGeom prst="rect">
            <a:avLst/>
          </a:prstGeom>
        </p:spPr>
      </p:pic>
      <p:pic>
        <p:nvPicPr>
          <p:cNvPr id="14" name="Picture 13">
            <a:extLst>
              <a:ext uri="{FF2B5EF4-FFF2-40B4-BE49-F238E27FC236}">
                <a16:creationId xmlns:a16="http://schemas.microsoft.com/office/drawing/2014/main" id="{61721374-17F2-4FDB-91C4-0C9945EFD5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5169" y="3580266"/>
            <a:ext cx="2074436" cy="2661756"/>
          </a:xfrm>
          <a:prstGeom prst="rect">
            <a:avLst/>
          </a:prstGeom>
        </p:spPr>
      </p:pic>
      <p:pic>
        <p:nvPicPr>
          <p:cNvPr id="15" name="Picture 14">
            <a:extLst>
              <a:ext uri="{FF2B5EF4-FFF2-40B4-BE49-F238E27FC236}">
                <a16:creationId xmlns:a16="http://schemas.microsoft.com/office/drawing/2014/main" id="{C6AB53FD-AC59-45E1-BF1C-CE3F2B478F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00262" y="781978"/>
            <a:ext cx="2160726" cy="2647022"/>
          </a:xfrm>
          <a:prstGeom prst="rect">
            <a:avLst/>
          </a:prstGeom>
        </p:spPr>
      </p:pic>
      <p:pic>
        <p:nvPicPr>
          <p:cNvPr id="16" name="Picture 15">
            <a:extLst>
              <a:ext uri="{FF2B5EF4-FFF2-40B4-BE49-F238E27FC236}">
                <a16:creationId xmlns:a16="http://schemas.microsoft.com/office/drawing/2014/main" id="{E66A20F0-6148-45C9-865C-4CF200E9B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0262" y="3637430"/>
            <a:ext cx="2160726" cy="2582395"/>
          </a:xfrm>
          <a:prstGeom prst="rect">
            <a:avLst/>
          </a:prstGeom>
        </p:spPr>
      </p:pic>
      <p:sp>
        <p:nvSpPr>
          <p:cNvPr id="17" name="TextBox 16">
            <a:extLst>
              <a:ext uri="{FF2B5EF4-FFF2-40B4-BE49-F238E27FC236}">
                <a16:creationId xmlns:a16="http://schemas.microsoft.com/office/drawing/2014/main" id="{CCC2B4D6-423F-4E5A-BD45-EFD30B65B205}"/>
              </a:ext>
            </a:extLst>
          </p:cNvPr>
          <p:cNvSpPr txBox="1"/>
          <p:nvPr/>
        </p:nvSpPr>
        <p:spPr>
          <a:xfrm>
            <a:off x="1128520" y="2041590"/>
            <a:ext cx="1117379"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r>
              <a:rPr lang="en-US" sz="2400" b="1" dirty="0">
                <a:solidFill>
                  <a:schemeClr val="bg1"/>
                </a:solidFill>
                <a:latin typeface="Bookman Old Style" panose="02050604050505020204" pitchFamily="18" charset="0"/>
                <a:cs typeface="Times New Roman" panose="02020603050405020304" pitchFamily="18" charset="0"/>
              </a:rPr>
              <a:t>Input</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A6ACAFD-C424-4A73-B48E-EF3B9F4D87A5}"/>
              </a:ext>
            </a:extLst>
          </p:cNvPr>
          <p:cNvSpPr txBox="1"/>
          <p:nvPr/>
        </p:nvSpPr>
        <p:spPr>
          <a:xfrm>
            <a:off x="838000" y="4562758"/>
            <a:ext cx="1407899"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r>
              <a:rPr lang="en-US" sz="2400" b="1" dirty="0">
                <a:solidFill>
                  <a:schemeClr val="bg1"/>
                </a:solidFill>
                <a:latin typeface="Bookman Old Style" panose="02050604050505020204" pitchFamily="18" charset="0"/>
                <a:cs typeface="Times New Roman" panose="02020603050405020304" pitchFamily="18" charset="0"/>
              </a:rPr>
              <a:t>Output</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9" name="Slide Number Placeholder 6">
            <a:extLst>
              <a:ext uri="{FF2B5EF4-FFF2-40B4-BE49-F238E27FC236}">
                <a16:creationId xmlns:a16="http://schemas.microsoft.com/office/drawing/2014/main" id="{5BC3486D-F50E-4390-9FCF-7AAF66820B4D}"/>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11</a:t>
            </a:r>
          </a:p>
        </p:txBody>
      </p:sp>
      <p:sp>
        <p:nvSpPr>
          <p:cNvPr id="20" name="Title 1">
            <a:extLst>
              <a:ext uri="{FF2B5EF4-FFF2-40B4-BE49-F238E27FC236}">
                <a16:creationId xmlns:a16="http://schemas.microsoft.com/office/drawing/2014/main" id="{305CD953-45CA-401C-91CC-250611B3E4AA}"/>
              </a:ext>
            </a:extLst>
          </p:cNvPr>
          <p:cNvSpPr txBox="1">
            <a:spLocks/>
          </p:cNvSpPr>
          <p:nvPr/>
        </p:nvSpPr>
        <p:spPr>
          <a:xfrm>
            <a:off x="0" y="-5956"/>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Output Of MSRCR</a:t>
            </a:r>
          </a:p>
        </p:txBody>
      </p:sp>
    </p:spTree>
    <p:extLst>
      <p:ext uri="{BB962C8B-B14F-4D97-AF65-F5344CB8AC3E}">
        <p14:creationId xmlns:p14="http://schemas.microsoft.com/office/powerpoint/2010/main" val="234017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23"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12</a:t>
            </a:r>
          </a:p>
        </p:txBody>
      </p:sp>
      <p:pic>
        <p:nvPicPr>
          <p:cNvPr id="19" name="Content Placeholder 6">
            <a:extLst>
              <a:ext uri="{FF2B5EF4-FFF2-40B4-BE49-F238E27FC236}">
                <a16:creationId xmlns:a16="http://schemas.microsoft.com/office/drawing/2014/main" id="{A6B6D98F-2611-4E44-BF47-A3013E720C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2509" y="746205"/>
            <a:ext cx="2240370" cy="2588647"/>
          </a:xfrm>
        </p:spPr>
      </p:pic>
      <p:pic>
        <p:nvPicPr>
          <p:cNvPr id="20" name="Picture 19">
            <a:extLst>
              <a:ext uri="{FF2B5EF4-FFF2-40B4-BE49-F238E27FC236}">
                <a16:creationId xmlns:a16="http://schemas.microsoft.com/office/drawing/2014/main" id="{FC58F672-B4D0-4613-961A-36709CF61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39" y="746205"/>
            <a:ext cx="2258042" cy="2574083"/>
          </a:xfrm>
          <a:prstGeom prst="rect">
            <a:avLst/>
          </a:prstGeom>
        </p:spPr>
      </p:pic>
      <p:pic>
        <p:nvPicPr>
          <p:cNvPr id="24" name="Picture 23">
            <a:extLst>
              <a:ext uri="{FF2B5EF4-FFF2-40B4-BE49-F238E27FC236}">
                <a16:creationId xmlns:a16="http://schemas.microsoft.com/office/drawing/2014/main" id="{283902C4-B594-4E97-99C8-930166871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9790" y="758602"/>
            <a:ext cx="2213561" cy="2574084"/>
          </a:xfrm>
          <a:prstGeom prst="rect">
            <a:avLst/>
          </a:prstGeom>
        </p:spPr>
      </p:pic>
      <p:pic>
        <p:nvPicPr>
          <p:cNvPr id="25" name="Picture 24">
            <a:extLst>
              <a:ext uri="{FF2B5EF4-FFF2-40B4-BE49-F238E27FC236}">
                <a16:creationId xmlns:a16="http://schemas.microsoft.com/office/drawing/2014/main" id="{0CF19110-7EA0-4182-B0F1-2F03E149D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1007" y="758602"/>
            <a:ext cx="2258254" cy="2574084"/>
          </a:xfrm>
          <a:prstGeom prst="rect">
            <a:avLst/>
          </a:prstGeom>
        </p:spPr>
      </p:pic>
      <p:pic>
        <p:nvPicPr>
          <p:cNvPr id="26" name="Picture 25">
            <a:extLst>
              <a:ext uri="{FF2B5EF4-FFF2-40B4-BE49-F238E27FC236}">
                <a16:creationId xmlns:a16="http://schemas.microsoft.com/office/drawing/2014/main" id="{3D88B76A-BD2D-4CBA-B863-BB9A05B14D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269" y="3442215"/>
            <a:ext cx="2248728" cy="2664100"/>
          </a:xfrm>
          <a:prstGeom prst="rect">
            <a:avLst/>
          </a:prstGeom>
        </p:spPr>
      </p:pic>
      <p:pic>
        <p:nvPicPr>
          <p:cNvPr id="27" name="Picture 26">
            <a:extLst>
              <a:ext uri="{FF2B5EF4-FFF2-40B4-BE49-F238E27FC236}">
                <a16:creationId xmlns:a16="http://schemas.microsoft.com/office/drawing/2014/main" id="{D380CE0F-3F2D-42EB-AAA3-B6E6EAADC9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339" y="3442215"/>
            <a:ext cx="2279687" cy="2662443"/>
          </a:xfrm>
          <a:prstGeom prst="rect">
            <a:avLst/>
          </a:prstGeom>
        </p:spPr>
      </p:pic>
      <p:pic>
        <p:nvPicPr>
          <p:cNvPr id="28" name="Picture 27">
            <a:extLst>
              <a:ext uri="{FF2B5EF4-FFF2-40B4-BE49-F238E27FC236}">
                <a16:creationId xmlns:a16="http://schemas.microsoft.com/office/drawing/2014/main" id="{154BE5DD-67FF-496E-91D6-7BD486EC7D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0921" y="3416243"/>
            <a:ext cx="2248728" cy="2677528"/>
          </a:xfrm>
          <a:prstGeom prst="rect">
            <a:avLst/>
          </a:prstGeom>
        </p:spPr>
      </p:pic>
      <p:pic>
        <p:nvPicPr>
          <p:cNvPr id="29" name="Picture 28">
            <a:extLst>
              <a:ext uri="{FF2B5EF4-FFF2-40B4-BE49-F238E27FC236}">
                <a16:creationId xmlns:a16="http://schemas.microsoft.com/office/drawing/2014/main" id="{1D98B033-57D0-4974-9EEC-5A259A7DC3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1007" y="3463991"/>
            <a:ext cx="2261565" cy="2640667"/>
          </a:xfrm>
          <a:prstGeom prst="rect">
            <a:avLst/>
          </a:prstGeom>
        </p:spPr>
      </p:pic>
      <p:sp>
        <p:nvSpPr>
          <p:cNvPr id="30" name="TextBox 29">
            <a:extLst>
              <a:ext uri="{FF2B5EF4-FFF2-40B4-BE49-F238E27FC236}">
                <a16:creationId xmlns:a16="http://schemas.microsoft.com/office/drawing/2014/main" id="{818AF7CC-A3DB-41DA-96DC-AC8BED99E610}"/>
              </a:ext>
            </a:extLst>
          </p:cNvPr>
          <p:cNvSpPr txBox="1"/>
          <p:nvPr/>
        </p:nvSpPr>
        <p:spPr>
          <a:xfrm>
            <a:off x="996670" y="5735237"/>
            <a:ext cx="1117379"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r>
              <a:rPr lang="en-US" sz="2400" b="1" dirty="0">
                <a:solidFill>
                  <a:schemeClr val="bg1"/>
                </a:solidFill>
                <a:latin typeface="Bookman Old Style" panose="02050604050505020204" pitchFamily="18" charset="0"/>
                <a:cs typeface="Times New Roman" panose="02020603050405020304" pitchFamily="18" charset="0"/>
              </a:rPr>
              <a:t>Input</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77E4E806-E88D-4B8D-879A-E63760048F8C}"/>
              </a:ext>
            </a:extLst>
          </p:cNvPr>
          <p:cNvSpPr txBox="1"/>
          <p:nvPr/>
        </p:nvSpPr>
        <p:spPr>
          <a:xfrm>
            <a:off x="3684070" y="5735236"/>
            <a:ext cx="1757384"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SSR output</a:t>
            </a:r>
          </a:p>
        </p:txBody>
      </p:sp>
      <p:sp>
        <p:nvSpPr>
          <p:cNvPr id="32" name="TextBox 31">
            <a:extLst>
              <a:ext uri="{FF2B5EF4-FFF2-40B4-BE49-F238E27FC236}">
                <a16:creationId xmlns:a16="http://schemas.microsoft.com/office/drawing/2014/main" id="{E3115396-8AB9-4170-BD85-F5BB4B4BCC51}"/>
              </a:ext>
            </a:extLst>
          </p:cNvPr>
          <p:cNvSpPr txBox="1"/>
          <p:nvPr/>
        </p:nvSpPr>
        <p:spPr>
          <a:xfrm>
            <a:off x="6541627" y="5735235"/>
            <a:ext cx="1826814"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MSR output</a:t>
            </a:r>
          </a:p>
        </p:txBody>
      </p:sp>
      <p:sp>
        <p:nvSpPr>
          <p:cNvPr id="33" name="TextBox 32">
            <a:extLst>
              <a:ext uri="{FF2B5EF4-FFF2-40B4-BE49-F238E27FC236}">
                <a16:creationId xmlns:a16="http://schemas.microsoft.com/office/drawing/2014/main" id="{B7422238-13CD-4A34-AED2-22798E268DE8}"/>
              </a:ext>
            </a:extLst>
          </p:cNvPr>
          <p:cNvSpPr txBox="1"/>
          <p:nvPr/>
        </p:nvSpPr>
        <p:spPr>
          <a:xfrm>
            <a:off x="9229133" y="5735235"/>
            <a:ext cx="2253353"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MSRCR output</a:t>
            </a:r>
          </a:p>
        </p:txBody>
      </p:sp>
      <p:sp>
        <p:nvSpPr>
          <p:cNvPr id="17" name="Title 1">
            <a:extLst>
              <a:ext uri="{FF2B5EF4-FFF2-40B4-BE49-F238E27FC236}">
                <a16:creationId xmlns:a16="http://schemas.microsoft.com/office/drawing/2014/main" id="{61EE0E7B-B95C-4DAB-A042-711959DD280F}"/>
              </a:ext>
            </a:extLst>
          </p:cNvPr>
          <p:cNvSpPr txBox="1">
            <a:spLocks/>
          </p:cNvSpPr>
          <p:nvPr/>
        </p:nvSpPr>
        <p:spPr>
          <a:xfrm>
            <a:off x="0" y="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Comparison Of SSR, MSR &amp; MSRCR</a:t>
            </a:r>
          </a:p>
        </p:txBody>
      </p:sp>
    </p:spTree>
    <p:extLst>
      <p:ext uri="{BB962C8B-B14F-4D97-AF65-F5344CB8AC3E}">
        <p14:creationId xmlns:p14="http://schemas.microsoft.com/office/powerpoint/2010/main" val="262611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14</a:t>
            </a:fld>
            <a:endParaRPr lang="en-US"/>
          </a:p>
        </p:txBody>
      </p:sp>
      <p:sp>
        <p:nvSpPr>
          <p:cNvPr id="9" name="TextBox 8"/>
          <p:cNvSpPr txBox="1"/>
          <p:nvPr/>
        </p:nvSpPr>
        <p:spPr>
          <a:xfrm>
            <a:off x="1647371" y="2075542"/>
            <a:ext cx="8897257" cy="3139321"/>
          </a:xfrm>
          <a:prstGeom prst="rect">
            <a:avLst/>
          </a:prstGeom>
          <a:solidFill>
            <a:srgbClr val="00B0F0"/>
          </a:solidFill>
        </p:spPr>
        <p:txBody>
          <a:bodyPr wrap="square" rtlCol="0">
            <a:spAutoFit/>
          </a:bodyPr>
          <a:lstStyle/>
          <a:p>
            <a:pPr algn="ctr"/>
            <a:r>
              <a:rPr lang="en-US" sz="6600" b="1" dirty="0">
                <a:latin typeface="Times New Roman" panose="02020603050405020304" pitchFamily="18" charset="0"/>
                <a:cs typeface="Times New Roman" panose="02020603050405020304" pitchFamily="18" charset="0"/>
              </a:rPr>
              <a:t>QUALITY METRICS ANALYSIS OF RETINEX</a:t>
            </a:r>
          </a:p>
        </p:txBody>
      </p:sp>
      <p:sp>
        <p:nvSpPr>
          <p:cNvPr id="10"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1"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4130890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2A7AFBCF-9696-4DDB-9654-E0A8BBFBA1AF}"/>
              </a:ext>
            </a:extLst>
          </p:cNvPr>
          <p:cNvGraphicFramePr>
            <a:graphicFrameLocks noGrp="1"/>
          </p:cNvGraphicFramePr>
          <p:nvPr>
            <p:ph idx="1"/>
            <p:extLst>
              <p:ext uri="{D42A27DB-BD31-4B8C-83A1-F6EECF244321}">
                <p14:modId xmlns:p14="http://schemas.microsoft.com/office/powerpoint/2010/main" val="3450689495"/>
              </p:ext>
            </p:extLst>
          </p:nvPr>
        </p:nvGraphicFramePr>
        <p:xfrm>
          <a:off x="0" y="730753"/>
          <a:ext cx="12192000" cy="5787530"/>
        </p:xfrm>
        <a:graphic>
          <a:graphicData uri="http://schemas.openxmlformats.org/drawingml/2006/table">
            <a:tbl>
              <a:tblPr firstRow="1" bandRow="1">
                <a:tableStyleId>{5C22544A-7EE6-4342-B048-85BDC9FD1C3A}</a:tableStyleId>
              </a:tblPr>
              <a:tblGrid>
                <a:gridCol w="1279038">
                  <a:extLst>
                    <a:ext uri="{9D8B030D-6E8A-4147-A177-3AD203B41FA5}">
                      <a16:colId xmlns:a16="http://schemas.microsoft.com/office/drawing/2014/main" val="29968020"/>
                    </a:ext>
                  </a:extLst>
                </a:gridCol>
                <a:gridCol w="6486328">
                  <a:extLst>
                    <a:ext uri="{9D8B030D-6E8A-4147-A177-3AD203B41FA5}">
                      <a16:colId xmlns:a16="http://schemas.microsoft.com/office/drawing/2014/main" val="1383654964"/>
                    </a:ext>
                  </a:extLst>
                </a:gridCol>
                <a:gridCol w="4426634">
                  <a:extLst>
                    <a:ext uri="{9D8B030D-6E8A-4147-A177-3AD203B41FA5}">
                      <a16:colId xmlns:a16="http://schemas.microsoft.com/office/drawing/2014/main" val="1808898140"/>
                    </a:ext>
                  </a:extLst>
                </a:gridCol>
              </a:tblGrid>
              <a:tr h="454241">
                <a:tc>
                  <a:txBody>
                    <a:bodyPr/>
                    <a:lstStyle/>
                    <a:p>
                      <a:pPr algn="ctr"/>
                      <a:r>
                        <a:rPr lang="en-US" sz="2000" dirty="0">
                          <a:latin typeface="Calisto MT" panose="02040603050505030304" pitchFamily="18" charset="0"/>
                        </a:rPr>
                        <a:t>QI</a:t>
                      </a:r>
                    </a:p>
                  </a:txBody>
                  <a:tcPr/>
                </a:tc>
                <a:tc>
                  <a:txBody>
                    <a:bodyPr/>
                    <a:lstStyle/>
                    <a:p>
                      <a:pPr algn="ctr"/>
                      <a:r>
                        <a:rPr lang="en-US" sz="2000" dirty="0">
                          <a:latin typeface="Calisto MT" panose="02040603050505030304" pitchFamily="18" charset="0"/>
                        </a:rPr>
                        <a:t>DESCRIPTION</a:t>
                      </a:r>
                    </a:p>
                  </a:txBody>
                  <a:tcPr/>
                </a:tc>
                <a:tc>
                  <a:txBody>
                    <a:bodyPr/>
                    <a:lstStyle/>
                    <a:p>
                      <a:pPr algn="ctr"/>
                      <a:r>
                        <a:rPr lang="en-US" sz="2000" dirty="0">
                          <a:latin typeface="Calisto MT" panose="02040603050505030304" pitchFamily="18" charset="0"/>
                        </a:rPr>
                        <a:t>EQUATIONS</a:t>
                      </a:r>
                    </a:p>
                  </a:txBody>
                  <a:tcPr/>
                </a:tc>
                <a:extLst>
                  <a:ext uri="{0D108BD9-81ED-4DB2-BD59-A6C34878D82A}">
                    <a16:rowId xmlns:a16="http://schemas.microsoft.com/office/drawing/2014/main" val="2936648497"/>
                  </a:ext>
                </a:extLst>
              </a:tr>
              <a:tr h="1494571">
                <a:tc>
                  <a:txBody>
                    <a:bodyPr/>
                    <a:lstStyle/>
                    <a:p>
                      <a:pPr algn="ctr"/>
                      <a:r>
                        <a:rPr lang="en-US" sz="2000" b="1" dirty="0">
                          <a:latin typeface="Calisto MT" panose="02040603050505030304" pitchFamily="18" charset="0"/>
                          <a:cs typeface="Times New Roman" panose="02020603050405020304" pitchFamily="18" charset="0"/>
                        </a:rPr>
                        <a:t>EER</a:t>
                      </a:r>
                      <a:endParaRPr lang="en-US" sz="2000" dirty="0">
                        <a:latin typeface="Calisto MT" panose="0204060305050503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Calisto MT" panose="02040603050505030304" pitchFamily="18" charset="0"/>
                          <a:cs typeface="Times New Roman" panose="02020603050405020304" pitchFamily="18" charset="0"/>
                        </a:rPr>
                        <a:t>The entropy error rate (EER) is a measure of distribution of image information.</a:t>
                      </a:r>
                      <a:endParaRPr lang="en-US" sz="2000" b="1" dirty="0">
                        <a:latin typeface="Calisto MT" panose="02040603050505030304" pitchFamily="18" charset="0"/>
                        <a:cs typeface="Times New Roman" panose="02020603050405020304" pitchFamily="18" charset="0"/>
                      </a:endParaRPr>
                    </a:p>
                    <a:p>
                      <a:pPr algn="ctr"/>
                      <a:endParaRPr lang="en-US" sz="2000" dirty="0">
                        <a:latin typeface="Calisto MT" panose="02040603050505030304" pitchFamily="18" charset="0"/>
                      </a:endParaRPr>
                    </a:p>
                  </a:txBody>
                  <a:tcPr/>
                </a:tc>
                <a:tc>
                  <a:txBody>
                    <a:bodyPr/>
                    <a:lstStyle/>
                    <a:p>
                      <a:pPr algn="ctr"/>
                      <a:endParaRPr lang="en-US" sz="2000" dirty="0">
                        <a:latin typeface="Calisto MT" panose="02040603050505030304" pitchFamily="18" charset="0"/>
                      </a:endParaRPr>
                    </a:p>
                  </a:txBody>
                  <a:tcPr/>
                </a:tc>
                <a:extLst>
                  <a:ext uri="{0D108BD9-81ED-4DB2-BD59-A6C34878D82A}">
                    <a16:rowId xmlns:a16="http://schemas.microsoft.com/office/drawing/2014/main" val="3965224593"/>
                  </a:ext>
                </a:extLst>
              </a:tr>
              <a:tr h="924614">
                <a:tc>
                  <a:txBody>
                    <a:bodyPr/>
                    <a:lstStyle/>
                    <a:p>
                      <a:pPr algn="ctr"/>
                      <a:r>
                        <a:rPr lang="en-US" sz="2000" b="1" dirty="0">
                          <a:latin typeface="Calisto MT" panose="02040603050505030304" pitchFamily="18" charset="0"/>
                          <a:cs typeface="Times New Roman" panose="02020603050405020304" pitchFamily="18" charset="0"/>
                        </a:rPr>
                        <a:t>GC</a:t>
                      </a:r>
                      <a:endParaRPr lang="en-US" sz="2000" dirty="0">
                        <a:latin typeface="Calisto MT" panose="02040603050505030304" pitchFamily="18" charset="0"/>
                      </a:endParaRPr>
                    </a:p>
                  </a:txBody>
                  <a:tcPr/>
                </a:tc>
                <a:tc>
                  <a:txBody>
                    <a:bodyPr/>
                    <a:lstStyle/>
                    <a:p>
                      <a:pPr algn="ctr"/>
                      <a:r>
                        <a:rPr lang="en-US" sz="2000" dirty="0">
                          <a:latin typeface="Calisto MT" panose="02040603050505030304" pitchFamily="18" charset="0"/>
                          <a:cs typeface="Times New Roman" panose="02020603050405020304" pitchFamily="18" charset="0"/>
                        </a:rPr>
                        <a:t>Global contrast is second central moment of histogram divided by total number of pixels</a:t>
                      </a:r>
                      <a:endParaRPr lang="en-US" sz="2000" dirty="0">
                        <a:latin typeface="Calisto MT" panose="02040603050505030304" pitchFamily="18" charset="0"/>
                      </a:endParaRPr>
                    </a:p>
                  </a:txBody>
                  <a:tcPr/>
                </a:tc>
                <a:tc>
                  <a:txBody>
                    <a:bodyPr/>
                    <a:lstStyle/>
                    <a:p>
                      <a:pPr algn="ctr"/>
                      <a:endParaRPr lang="en-US" sz="2000" dirty="0">
                        <a:latin typeface="Calisto MT" panose="02040603050505030304" pitchFamily="18" charset="0"/>
                      </a:endParaRPr>
                    </a:p>
                  </a:txBody>
                  <a:tcPr/>
                </a:tc>
                <a:extLst>
                  <a:ext uri="{0D108BD9-81ED-4DB2-BD59-A6C34878D82A}">
                    <a16:rowId xmlns:a16="http://schemas.microsoft.com/office/drawing/2014/main" val="359922160"/>
                  </a:ext>
                </a:extLst>
              </a:tr>
              <a:tr h="925618">
                <a:tc>
                  <a:txBody>
                    <a:bodyPr/>
                    <a:lstStyle/>
                    <a:p>
                      <a:pPr algn="ctr"/>
                      <a:r>
                        <a:rPr lang="en-US" sz="2000" b="1" dirty="0">
                          <a:latin typeface="Calisto MT" panose="02040603050505030304" pitchFamily="18" charset="0"/>
                          <a:cs typeface="Times New Roman" panose="02020603050405020304" pitchFamily="18" charset="0"/>
                        </a:rPr>
                        <a:t>QI</a:t>
                      </a:r>
                      <a:endParaRPr lang="en-US" sz="2000" dirty="0">
                        <a:latin typeface="Calisto MT" panose="02040603050505030304" pitchFamily="18" charset="0"/>
                      </a:endParaRPr>
                    </a:p>
                  </a:txBody>
                  <a:tcPr/>
                </a:tc>
                <a:tc>
                  <a:txBody>
                    <a:bodyPr/>
                    <a:lstStyle/>
                    <a:p>
                      <a:pPr algn="ctr"/>
                      <a:r>
                        <a:rPr lang="en-US" sz="2000" dirty="0">
                          <a:latin typeface="Calisto MT" panose="02040603050505030304" pitchFamily="18" charset="0"/>
                          <a:cs typeface="Times New Roman" panose="02020603050405020304" pitchFamily="18" charset="0"/>
                        </a:rPr>
                        <a:t>Quality index is based on statistical features of gray level histogram of an image</a:t>
                      </a:r>
                      <a:endParaRPr lang="en-US" sz="2000" dirty="0">
                        <a:latin typeface="Calisto MT" panose="02040603050505030304" pitchFamily="18" charset="0"/>
                      </a:endParaRPr>
                    </a:p>
                  </a:txBody>
                  <a:tcPr/>
                </a:tc>
                <a:tc>
                  <a:txBody>
                    <a:bodyPr/>
                    <a:lstStyle/>
                    <a:p>
                      <a:pPr algn="ctr"/>
                      <a:endParaRPr lang="en-US" sz="2000" dirty="0">
                        <a:latin typeface="Calisto MT" panose="02040603050505030304" pitchFamily="18" charset="0"/>
                      </a:endParaRPr>
                    </a:p>
                  </a:txBody>
                  <a:tcPr/>
                </a:tc>
                <a:extLst>
                  <a:ext uri="{0D108BD9-81ED-4DB2-BD59-A6C34878D82A}">
                    <a16:rowId xmlns:a16="http://schemas.microsoft.com/office/drawing/2014/main" val="195649434"/>
                  </a:ext>
                </a:extLst>
              </a:tr>
              <a:tr h="982646">
                <a:tc>
                  <a:txBody>
                    <a:bodyPr/>
                    <a:lstStyle/>
                    <a:p>
                      <a:pPr algn="ctr"/>
                      <a:r>
                        <a:rPr lang="en-US" sz="2000" b="1" dirty="0">
                          <a:latin typeface="Calisto MT" panose="02040603050505030304" pitchFamily="18" charset="0"/>
                          <a:cs typeface="Times New Roman" panose="02020603050405020304" pitchFamily="18" charset="0"/>
                        </a:rPr>
                        <a:t>AMBE</a:t>
                      </a:r>
                      <a:endParaRPr lang="en-US" sz="2000" dirty="0">
                        <a:latin typeface="Calisto MT" panose="02040603050505030304" pitchFamily="18" charset="0"/>
                      </a:endParaRPr>
                    </a:p>
                  </a:txBody>
                  <a:tcPr/>
                </a:tc>
                <a:tc>
                  <a:txBody>
                    <a:bodyPr/>
                    <a:lstStyle/>
                    <a:p>
                      <a:pPr algn="ctr"/>
                      <a:r>
                        <a:rPr lang="en-US" sz="2000" dirty="0">
                          <a:latin typeface="Calisto MT" panose="02040603050505030304" pitchFamily="18" charset="0"/>
                          <a:cs typeface="Times New Roman" panose="02020603050405020304" pitchFamily="18" charset="0"/>
                        </a:rPr>
                        <a:t>Absolute mean brightness error measures the deviation of the mean of processed image from the mean of input image.</a:t>
                      </a:r>
                      <a:endParaRPr lang="en-US" sz="2000" dirty="0">
                        <a:latin typeface="Calisto MT" panose="02040603050505030304" pitchFamily="18" charset="0"/>
                      </a:endParaRPr>
                    </a:p>
                  </a:txBody>
                  <a:tcPr/>
                </a:tc>
                <a:tc>
                  <a:txBody>
                    <a:bodyPr/>
                    <a:lstStyle/>
                    <a:p>
                      <a:pPr algn="ctr"/>
                      <a:endParaRPr lang="en-US" sz="2000" dirty="0">
                        <a:latin typeface="Calisto MT" panose="02040603050505030304" pitchFamily="18" charset="0"/>
                      </a:endParaRPr>
                    </a:p>
                  </a:txBody>
                  <a:tcPr/>
                </a:tc>
                <a:extLst>
                  <a:ext uri="{0D108BD9-81ED-4DB2-BD59-A6C34878D82A}">
                    <a16:rowId xmlns:a16="http://schemas.microsoft.com/office/drawing/2014/main" val="729109377"/>
                  </a:ext>
                </a:extLst>
              </a:tr>
              <a:tr h="982646">
                <a:tc>
                  <a:txBody>
                    <a:bodyPr/>
                    <a:lstStyle/>
                    <a:p>
                      <a:pPr algn="ctr"/>
                      <a:r>
                        <a:rPr lang="en-US" sz="2000" b="1" dirty="0">
                          <a:latin typeface="Calisto MT" panose="02040603050505030304" pitchFamily="18" charset="0"/>
                          <a:cs typeface="Times New Roman" panose="02020603050405020304" pitchFamily="18" charset="0"/>
                        </a:rPr>
                        <a:t>RE</a:t>
                      </a:r>
                      <a:endParaRPr lang="en-US" sz="2000" dirty="0">
                        <a:latin typeface="Calisto MT" panose="02040603050505030304" pitchFamily="18" charset="0"/>
                      </a:endParaRPr>
                    </a:p>
                  </a:txBody>
                  <a:tcPr/>
                </a:tc>
                <a:tc>
                  <a:txBody>
                    <a:bodyPr/>
                    <a:lstStyle/>
                    <a:p>
                      <a:pPr algn="ctr"/>
                      <a:r>
                        <a:rPr lang="en-US" sz="2000" dirty="0">
                          <a:latin typeface="Calisto MT" panose="02040603050505030304" pitchFamily="18" charset="0"/>
                          <a:cs typeface="Times New Roman" panose="02020603050405020304" pitchFamily="18" charset="0"/>
                        </a:rPr>
                        <a:t>The relative entropy  of p  with respect to q is then defined as the summation of all possible states of the system</a:t>
                      </a:r>
                      <a:endParaRPr lang="en-US" sz="2000" dirty="0">
                        <a:latin typeface="Calisto MT" panose="02040603050505030304" pitchFamily="18" charset="0"/>
                      </a:endParaRPr>
                    </a:p>
                  </a:txBody>
                  <a:tcPr/>
                </a:tc>
                <a:tc>
                  <a:txBody>
                    <a:bodyPr/>
                    <a:lstStyle/>
                    <a:p>
                      <a:pPr algn="ctr"/>
                      <a:endParaRPr lang="en-US" sz="2000" dirty="0">
                        <a:latin typeface="Calisto MT" panose="02040603050505030304" pitchFamily="18" charset="0"/>
                      </a:endParaRPr>
                    </a:p>
                  </a:txBody>
                  <a:tcPr/>
                </a:tc>
                <a:extLst>
                  <a:ext uri="{0D108BD9-81ED-4DB2-BD59-A6C34878D82A}">
                    <a16:rowId xmlns:a16="http://schemas.microsoft.com/office/drawing/2014/main" val="3463469142"/>
                  </a:ext>
                </a:extLst>
              </a:tr>
            </a:tbl>
          </a:graphicData>
        </a:graphic>
      </p:graphicFrame>
      <p:sp>
        <p:nvSpPr>
          <p:cNvPr id="4" name="Date Placeholder 3">
            <a:extLst>
              <a:ext uri="{FF2B5EF4-FFF2-40B4-BE49-F238E27FC236}">
                <a16:creationId xmlns:a16="http://schemas.microsoft.com/office/drawing/2014/main" id="{937A1C34-8816-44E7-A9E2-E2604037AB05}"/>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5CEC6C6E-7270-4609-B9D3-2D7061761FFF}"/>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83A76991-7112-42F0-BB9C-6EFCD8F11E61}"/>
              </a:ext>
            </a:extLst>
          </p:cNvPr>
          <p:cNvSpPr>
            <a:spLocks noGrp="1"/>
          </p:cNvSpPr>
          <p:nvPr>
            <p:ph type="sldNum" sz="quarter" idx="12"/>
          </p:nvPr>
        </p:nvSpPr>
        <p:spPr/>
        <p:txBody>
          <a:bodyPr/>
          <a:lstStyle/>
          <a:p>
            <a:fld id="{16197141-18D8-49ED-8D44-6CAFAA373FE9}" type="slidenum">
              <a:rPr lang="en-US" smtClean="0"/>
              <a:t>15</a:t>
            </a:fld>
            <a:endParaRPr lang="en-US"/>
          </a:p>
        </p:txBody>
      </p:sp>
      <p:graphicFrame>
        <p:nvGraphicFramePr>
          <p:cNvPr id="8" name="Object 4">
            <a:extLst>
              <a:ext uri="{FF2B5EF4-FFF2-40B4-BE49-F238E27FC236}">
                <a16:creationId xmlns:a16="http://schemas.microsoft.com/office/drawing/2014/main" id="{40160F0E-A2DA-4659-B595-A7843C58B980}"/>
              </a:ext>
            </a:extLst>
          </p:cNvPr>
          <p:cNvGraphicFramePr>
            <a:graphicFrameLocks noChangeAspect="1"/>
          </p:cNvGraphicFramePr>
          <p:nvPr>
            <p:extLst>
              <p:ext uri="{D42A27DB-BD31-4B8C-83A1-F6EECF244321}">
                <p14:modId xmlns:p14="http://schemas.microsoft.com/office/powerpoint/2010/main" val="2551908764"/>
              </p:ext>
            </p:extLst>
          </p:nvPr>
        </p:nvGraphicFramePr>
        <p:xfrm>
          <a:off x="7886700" y="1733776"/>
          <a:ext cx="4191000" cy="971550"/>
        </p:xfrm>
        <a:graphic>
          <a:graphicData uri="http://schemas.openxmlformats.org/presentationml/2006/ole">
            <mc:AlternateContent xmlns:mc="http://schemas.openxmlformats.org/markup-compatibility/2006">
              <mc:Choice xmlns:v="urn:schemas-microsoft-com:vml" Requires="v">
                <p:oleObj spid="_x0000_s4488" name="Equation" r:id="rId3" imgW="2095500" imgH="482600" progId="Equation.3">
                  <p:embed/>
                </p:oleObj>
              </mc:Choice>
              <mc:Fallback>
                <p:oleObj name="Equation" r:id="rId3" imgW="2095500" imgH="482600" progId="Equation.3">
                  <p:embed/>
                  <p:pic>
                    <p:nvPicPr>
                      <p:cNvPr id="8" name="Object 4">
                        <a:extLst>
                          <a:ext uri="{FF2B5EF4-FFF2-40B4-BE49-F238E27FC236}">
                            <a16:creationId xmlns:a16="http://schemas.microsoft.com/office/drawing/2014/main" id="{76C0DB12-0EC4-4A25-A884-346ACB1CA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6700" y="1733776"/>
                        <a:ext cx="4191000" cy="971550"/>
                      </a:xfrm>
                      <a:prstGeom prst="rect">
                        <a:avLst/>
                      </a:prstGeom>
                      <a:noFill/>
                      <a:ln>
                        <a:noFill/>
                      </a:ln>
                      <a:extLst/>
                    </p:spPr>
                  </p:pic>
                </p:oleObj>
              </mc:Fallback>
            </mc:AlternateContent>
          </a:graphicData>
        </a:graphic>
      </p:graphicFrame>
      <p:graphicFrame>
        <p:nvGraphicFramePr>
          <p:cNvPr id="9" name="Object 2">
            <a:extLst>
              <a:ext uri="{FF2B5EF4-FFF2-40B4-BE49-F238E27FC236}">
                <a16:creationId xmlns:a16="http://schemas.microsoft.com/office/drawing/2014/main" id="{0C32CD25-58DC-49C9-998A-6A2D0B5E6176}"/>
              </a:ext>
            </a:extLst>
          </p:cNvPr>
          <p:cNvGraphicFramePr>
            <a:graphicFrameLocks noChangeAspect="1"/>
          </p:cNvGraphicFramePr>
          <p:nvPr>
            <p:extLst>
              <p:ext uri="{D42A27DB-BD31-4B8C-83A1-F6EECF244321}">
                <p14:modId xmlns:p14="http://schemas.microsoft.com/office/powerpoint/2010/main" val="2805542835"/>
              </p:ext>
            </p:extLst>
          </p:nvPr>
        </p:nvGraphicFramePr>
        <p:xfrm>
          <a:off x="9253615" y="872414"/>
          <a:ext cx="1676400" cy="971550"/>
        </p:xfrm>
        <a:graphic>
          <a:graphicData uri="http://schemas.openxmlformats.org/presentationml/2006/ole">
            <mc:AlternateContent xmlns:mc="http://schemas.openxmlformats.org/markup-compatibility/2006">
              <mc:Choice xmlns:v="urn:schemas-microsoft-com:vml" Requires="v">
                <p:oleObj spid="_x0000_s4489" name="Equation" r:id="rId5" imgW="1028700" imgH="596900" progId="Equation.3">
                  <p:embed/>
                </p:oleObj>
              </mc:Choice>
              <mc:Fallback>
                <p:oleObj name="Equation" r:id="rId5" imgW="1028700" imgH="596900" progId="Equation.3">
                  <p:embed/>
                  <p:pic>
                    <p:nvPicPr>
                      <p:cNvPr id="11" name="Object 2">
                        <a:extLst>
                          <a:ext uri="{FF2B5EF4-FFF2-40B4-BE49-F238E27FC236}">
                            <a16:creationId xmlns:a16="http://schemas.microsoft.com/office/drawing/2014/main" id="{0B9C83E2-E2B8-4B10-A4BD-658E6B7557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3615" y="872414"/>
                        <a:ext cx="1676400" cy="971550"/>
                      </a:xfrm>
                      <a:prstGeom prst="rect">
                        <a:avLst/>
                      </a:prstGeom>
                      <a:noFill/>
                      <a:ln>
                        <a:noFill/>
                      </a:ln>
                      <a:extLst/>
                    </p:spPr>
                  </p:pic>
                </p:oleObj>
              </mc:Fallback>
            </mc:AlternateContent>
          </a:graphicData>
        </a:graphic>
      </p:graphicFrame>
      <p:sp>
        <p:nvSpPr>
          <p:cNvPr id="10" name="Footer Placeholder 7">
            <a:extLst>
              <a:ext uri="{FF2B5EF4-FFF2-40B4-BE49-F238E27FC236}">
                <a16:creationId xmlns:a16="http://schemas.microsoft.com/office/drawing/2014/main" id="{4887A128-9594-4FF3-807F-4720E76886C0}"/>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graphicFrame>
        <p:nvGraphicFramePr>
          <p:cNvPr id="12" name="Object 2">
            <a:extLst>
              <a:ext uri="{FF2B5EF4-FFF2-40B4-BE49-F238E27FC236}">
                <a16:creationId xmlns:a16="http://schemas.microsoft.com/office/drawing/2014/main" id="{2FD712ED-E874-4957-8C4E-9A78DC34569B}"/>
              </a:ext>
            </a:extLst>
          </p:cNvPr>
          <p:cNvGraphicFramePr>
            <a:graphicFrameLocks noChangeAspect="1"/>
          </p:cNvGraphicFramePr>
          <p:nvPr>
            <p:extLst>
              <p:ext uri="{D42A27DB-BD31-4B8C-83A1-F6EECF244321}">
                <p14:modId xmlns:p14="http://schemas.microsoft.com/office/powerpoint/2010/main" val="2400189425"/>
              </p:ext>
            </p:extLst>
          </p:nvPr>
        </p:nvGraphicFramePr>
        <p:xfrm>
          <a:off x="8877379" y="2617296"/>
          <a:ext cx="2428875" cy="982663"/>
        </p:xfrm>
        <a:graphic>
          <a:graphicData uri="http://schemas.openxmlformats.org/presentationml/2006/ole">
            <mc:AlternateContent xmlns:mc="http://schemas.openxmlformats.org/markup-compatibility/2006">
              <mc:Choice xmlns:v="urn:schemas-microsoft-com:vml" Requires="v">
                <p:oleObj spid="_x0000_s4490" name="Equation" r:id="rId7" imgW="1459866" imgH="609336" progId="Equation.3">
                  <p:embed/>
                </p:oleObj>
              </mc:Choice>
              <mc:Fallback>
                <p:oleObj name="Equation" r:id="rId7" imgW="1459866" imgH="609336" progId="Equation.3">
                  <p:embed/>
                  <p:pic>
                    <p:nvPicPr>
                      <p:cNvPr id="13" name="Object 2">
                        <a:extLst>
                          <a:ext uri="{FF2B5EF4-FFF2-40B4-BE49-F238E27FC236}">
                            <a16:creationId xmlns:a16="http://schemas.microsoft.com/office/drawing/2014/main" id="{B3FE2A56-01AE-46CF-BC27-B8D78EA244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7379" y="2617296"/>
                        <a:ext cx="2428875" cy="982663"/>
                      </a:xfrm>
                      <a:prstGeom prst="rect">
                        <a:avLst/>
                      </a:prstGeom>
                      <a:noFill/>
                      <a:ln>
                        <a:noFill/>
                      </a:ln>
                      <a:extLst/>
                    </p:spPr>
                  </p:pic>
                </p:oleObj>
              </mc:Fallback>
            </mc:AlternateContent>
          </a:graphicData>
        </a:graphic>
      </p:graphicFrame>
      <p:graphicFrame>
        <p:nvGraphicFramePr>
          <p:cNvPr id="13" name="Object 3">
            <a:extLst>
              <a:ext uri="{FF2B5EF4-FFF2-40B4-BE49-F238E27FC236}">
                <a16:creationId xmlns:a16="http://schemas.microsoft.com/office/drawing/2014/main" id="{8851919A-5421-4E28-BBD4-62B5AF646125}"/>
              </a:ext>
            </a:extLst>
          </p:cNvPr>
          <p:cNvGraphicFramePr>
            <a:graphicFrameLocks noChangeAspect="1"/>
          </p:cNvGraphicFramePr>
          <p:nvPr>
            <p:extLst>
              <p:ext uri="{D42A27DB-BD31-4B8C-83A1-F6EECF244321}">
                <p14:modId xmlns:p14="http://schemas.microsoft.com/office/powerpoint/2010/main" val="307333357"/>
              </p:ext>
            </p:extLst>
          </p:nvPr>
        </p:nvGraphicFramePr>
        <p:xfrm>
          <a:off x="9154389" y="3591708"/>
          <a:ext cx="1766509" cy="943792"/>
        </p:xfrm>
        <a:graphic>
          <a:graphicData uri="http://schemas.openxmlformats.org/presentationml/2006/ole">
            <mc:AlternateContent xmlns:mc="http://schemas.openxmlformats.org/markup-compatibility/2006">
              <mc:Choice xmlns:v="urn:schemas-microsoft-com:vml" Requires="v">
                <p:oleObj spid="_x0000_s4491" name="Equation" r:id="rId9" imgW="1473200" imgH="787400" progId="Equation.3">
                  <p:embed/>
                </p:oleObj>
              </mc:Choice>
              <mc:Fallback>
                <p:oleObj name="Equation" r:id="rId9" imgW="1473200" imgH="787400" progId="Equation.3">
                  <p:embed/>
                  <p:pic>
                    <p:nvPicPr>
                      <p:cNvPr id="7" name="Object 3">
                        <a:extLst>
                          <a:ext uri="{FF2B5EF4-FFF2-40B4-BE49-F238E27FC236}">
                            <a16:creationId xmlns:a16="http://schemas.microsoft.com/office/drawing/2014/main" id="{3EDBF7F7-EF46-45EB-A9E1-BF83F16331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54389" y="3591708"/>
                        <a:ext cx="1766509" cy="943792"/>
                      </a:xfrm>
                      <a:prstGeom prst="rect">
                        <a:avLst/>
                      </a:prstGeom>
                      <a:noFill/>
                      <a:ln>
                        <a:noFill/>
                      </a:ln>
                      <a:extLst/>
                    </p:spPr>
                  </p:pic>
                </p:oleObj>
              </mc:Fallback>
            </mc:AlternateContent>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8E56C3-7F07-4364-B397-5E88483C47C8}"/>
                  </a:ext>
                </a:extLst>
              </p:cNvPr>
              <p:cNvSpPr/>
              <p:nvPr/>
            </p:nvSpPr>
            <p:spPr>
              <a:xfrm>
                <a:off x="9208561" y="4786531"/>
                <a:ext cx="1766509" cy="390748"/>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AMBE = |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µ</m:t>
                        </m:r>
                      </m:e>
                      <m:sub>
                        <m:r>
                          <a:rPr lang="en-US" i="1" dirty="0">
                            <a:latin typeface="Cambria Math" panose="02040503050406030204" pitchFamily="18" charset="0"/>
                          </a:rPr>
                          <m:t>𝑝</m:t>
                        </m:r>
                      </m:sub>
                    </m:sSub>
                  </m:oMath>
                </a14:m>
                <a:r>
                  <a:rPr lang="en-US"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µ</m:t>
                        </m:r>
                      </m:e>
                      <m:sub>
                        <m:r>
                          <a:rPr lang="en-US" i="1" dirty="0">
                            <a:latin typeface="Cambria Math" panose="02040503050406030204" pitchFamily="18" charset="0"/>
                          </a:rPr>
                          <m:t>𝑖</m:t>
                        </m:r>
                      </m:sub>
                    </m:sSub>
                  </m:oMath>
                </a14:m>
                <a:r>
                  <a:rPr lang="en-US" dirty="0">
                    <a:latin typeface="Times New Roman" panose="02020603050405020304" pitchFamily="18" charset="0"/>
                    <a:cs typeface="Times New Roman" panose="02020603050405020304" pitchFamily="18" charset="0"/>
                  </a:rPr>
                  <a:t>|</a:t>
                </a:r>
              </a:p>
            </p:txBody>
          </p:sp>
        </mc:Choice>
        <mc:Fallback xmlns="">
          <p:sp>
            <p:nvSpPr>
              <p:cNvPr id="14" name="Rectangle 13">
                <a:extLst>
                  <a:ext uri="{FF2B5EF4-FFF2-40B4-BE49-F238E27FC236}">
                    <a16:creationId xmlns:a16="http://schemas.microsoft.com/office/drawing/2014/main" id="{998E56C3-7F07-4364-B397-5E88483C47C8}"/>
                  </a:ext>
                </a:extLst>
              </p:cNvPr>
              <p:cNvSpPr>
                <a:spLocks noRot="1" noChangeAspect="1" noMove="1" noResize="1" noEditPoints="1" noAdjustHandles="1" noChangeArrowheads="1" noChangeShapeType="1" noTextEdit="1"/>
              </p:cNvSpPr>
              <p:nvPr/>
            </p:nvSpPr>
            <p:spPr>
              <a:xfrm>
                <a:off x="9208561" y="4786531"/>
                <a:ext cx="1766509" cy="390748"/>
              </a:xfrm>
              <a:prstGeom prst="rect">
                <a:avLst/>
              </a:prstGeom>
              <a:blipFill>
                <a:blip r:embed="rId11"/>
                <a:stretch>
                  <a:fillRect l="-2422" t="-7813" r="-2422" b="-18750"/>
                </a:stretch>
              </a:blipFill>
            </p:spPr>
            <p:txBody>
              <a:bodyPr/>
              <a:lstStyle/>
              <a:p>
                <a:r>
                  <a:rPr lang="en-US">
                    <a:noFill/>
                  </a:rPr>
                  <a:t> </a:t>
                </a:r>
              </a:p>
            </p:txBody>
          </p:sp>
        </mc:Fallback>
      </mc:AlternateContent>
      <p:graphicFrame>
        <p:nvGraphicFramePr>
          <p:cNvPr id="15" name="Object 2">
            <a:extLst>
              <a:ext uri="{FF2B5EF4-FFF2-40B4-BE49-F238E27FC236}">
                <a16:creationId xmlns:a16="http://schemas.microsoft.com/office/drawing/2014/main" id="{026E71B4-5352-408D-AA5D-BF6D33ECA877}"/>
              </a:ext>
            </a:extLst>
          </p:cNvPr>
          <p:cNvGraphicFramePr>
            <a:graphicFrameLocks noChangeAspect="1"/>
          </p:cNvGraphicFramePr>
          <p:nvPr>
            <p:extLst>
              <p:ext uri="{D42A27DB-BD31-4B8C-83A1-F6EECF244321}">
                <p14:modId xmlns:p14="http://schemas.microsoft.com/office/powerpoint/2010/main" val="2318385212"/>
              </p:ext>
            </p:extLst>
          </p:nvPr>
        </p:nvGraphicFramePr>
        <p:xfrm>
          <a:off x="8296766" y="5461717"/>
          <a:ext cx="3481754" cy="937020"/>
        </p:xfrm>
        <a:graphic>
          <a:graphicData uri="http://schemas.openxmlformats.org/presentationml/2006/ole">
            <mc:AlternateContent xmlns:mc="http://schemas.openxmlformats.org/markup-compatibility/2006">
              <mc:Choice xmlns:v="urn:schemas-microsoft-com:vml" Requires="v">
                <p:oleObj spid="_x0000_s4492" name="Equation" r:id="rId12" imgW="1701800" imgH="457200" progId="Equation.3">
                  <p:embed/>
                </p:oleObj>
              </mc:Choice>
              <mc:Fallback>
                <p:oleObj name="Equation" r:id="rId12" imgW="1701800" imgH="457200" progId="Equation.3">
                  <p:embed/>
                  <p:pic>
                    <p:nvPicPr>
                      <p:cNvPr id="12" name="Object 2">
                        <a:extLst>
                          <a:ext uri="{FF2B5EF4-FFF2-40B4-BE49-F238E27FC236}">
                            <a16:creationId xmlns:a16="http://schemas.microsoft.com/office/drawing/2014/main" id="{F818338D-EB5A-436D-B4F7-DE2E9D0A4FA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96766" y="5461717"/>
                        <a:ext cx="3481754" cy="937020"/>
                      </a:xfrm>
                      <a:prstGeom prst="rect">
                        <a:avLst/>
                      </a:prstGeom>
                      <a:noFill/>
                      <a:ln>
                        <a:noFill/>
                      </a:ln>
                      <a:extLst/>
                    </p:spPr>
                  </p:pic>
                </p:oleObj>
              </mc:Fallback>
            </mc:AlternateContent>
          </a:graphicData>
        </a:graphic>
      </p:graphicFrame>
      <p:sp>
        <p:nvSpPr>
          <p:cNvPr id="16" name="Slide Number Placeholder 6">
            <a:extLst>
              <a:ext uri="{FF2B5EF4-FFF2-40B4-BE49-F238E27FC236}">
                <a16:creationId xmlns:a16="http://schemas.microsoft.com/office/drawing/2014/main" id="{BB2070E2-5F94-4837-B9B1-D1003DBB080A}"/>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14</a:t>
            </a:r>
          </a:p>
        </p:txBody>
      </p:sp>
      <p:sp>
        <p:nvSpPr>
          <p:cNvPr id="17" name="Title 1">
            <a:extLst>
              <a:ext uri="{FF2B5EF4-FFF2-40B4-BE49-F238E27FC236}">
                <a16:creationId xmlns:a16="http://schemas.microsoft.com/office/drawing/2014/main" id="{D6847451-6071-4579-9E0D-E214010B7B8C}"/>
              </a:ext>
            </a:extLst>
          </p:cNvPr>
          <p:cNvSpPr txBox="1">
            <a:spLocks/>
          </p:cNvSpPr>
          <p:nvPr/>
        </p:nvSpPr>
        <p:spPr>
          <a:xfrm>
            <a:off x="0" y="-18778"/>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Quality Metric Parameters</a:t>
            </a:r>
          </a:p>
        </p:txBody>
      </p:sp>
    </p:spTree>
    <p:extLst>
      <p:ext uri="{BB962C8B-B14F-4D97-AF65-F5344CB8AC3E}">
        <p14:creationId xmlns:p14="http://schemas.microsoft.com/office/powerpoint/2010/main" val="813158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8EC7EEB-3B56-4BC3-8522-78000B51DDCB}"/>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DCF2A1DD-AD55-4511-AB09-79B2DD9DF23E}"/>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BA0A887E-9411-4645-A536-FD41B380A769}"/>
              </a:ext>
            </a:extLst>
          </p:cNvPr>
          <p:cNvSpPr>
            <a:spLocks noGrp="1"/>
          </p:cNvSpPr>
          <p:nvPr>
            <p:ph type="sldNum" sz="quarter" idx="12"/>
          </p:nvPr>
        </p:nvSpPr>
        <p:spPr/>
        <p:txBody>
          <a:bodyPr/>
          <a:lstStyle/>
          <a:p>
            <a:fld id="{16197141-18D8-49ED-8D44-6CAFAA373FE9}" type="slidenum">
              <a:rPr lang="en-US" smtClean="0"/>
              <a:t>16</a:t>
            </a:fld>
            <a:endParaRPr lang="en-US"/>
          </a:p>
        </p:txBody>
      </p:sp>
      <p:pic>
        <p:nvPicPr>
          <p:cNvPr id="21" name="Picture 20">
            <a:extLst>
              <a:ext uri="{FF2B5EF4-FFF2-40B4-BE49-F238E27FC236}">
                <a16:creationId xmlns:a16="http://schemas.microsoft.com/office/drawing/2014/main" id="{7D8FCC1F-00F8-4399-AA3D-6438C4FCCD1D}"/>
              </a:ext>
            </a:extLst>
          </p:cNvPr>
          <p:cNvPicPr>
            <a:picLocks noChangeAspect="1"/>
          </p:cNvPicPr>
          <p:nvPr/>
        </p:nvPicPr>
        <p:blipFill rotWithShape="1">
          <a:blip r:embed="rId2">
            <a:extLst>
              <a:ext uri="{28A0092B-C50C-407E-A947-70E740481C1C}">
                <a14:useLocalDpi xmlns:a14="http://schemas.microsoft.com/office/drawing/2010/main" val="0"/>
              </a:ext>
            </a:extLst>
          </a:blip>
          <a:srcRect l="26072" t="21985" r="43860" b="46877"/>
          <a:stretch/>
        </p:blipFill>
        <p:spPr>
          <a:xfrm>
            <a:off x="23551" y="590040"/>
            <a:ext cx="5893662" cy="3431429"/>
          </a:xfrm>
          <a:prstGeom prst="rect">
            <a:avLst/>
          </a:prstGeom>
        </p:spPr>
      </p:pic>
      <p:pic>
        <p:nvPicPr>
          <p:cNvPr id="23" name="Picture 22">
            <a:extLst>
              <a:ext uri="{FF2B5EF4-FFF2-40B4-BE49-F238E27FC236}">
                <a16:creationId xmlns:a16="http://schemas.microsoft.com/office/drawing/2014/main" id="{FE3C7D10-9CB7-4DED-9F00-38BC2D6A23CC}"/>
              </a:ext>
            </a:extLst>
          </p:cNvPr>
          <p:cNvPicPr>
            <a:picLocks noChangeAspect="1"/>
          </p:cNvPicPr>
          <p:nvPr/>
        </p:nvPicPr>
        <p:blipFill rotWithShape="1">
          <a:blip r:embed="rId3">
            <a:extLst>
              <a:ext uri="{28A0092B-C50C-407E-A947-70E740481C1C}">
                <a14:useLocalDpi xmlns:a14="http://schemas.microsoft.com/office/drawing/2010/main" val="0"/>
              </a:ext>
            </a:extLst>
          </a:blip>
          <a:srcRect l="34127" t="56611" r="35872" b="14438"/>
          <a:stretch/>
        </p:blipFill>
        <p:spPr>
          <a:xfrm>
            <a:off x="5988356" y="687897"/>
            <a:ext cx="6144275" cy="3333572"/>
          </a:xfrm>
          <a:prstGeom prst="rect">
            <a:avLst/>
          </a:prstGeom>
        </p:spPr>
      </p:pic>
      <p:sp>
        <p:nvSpPr>
          <p:cNvPr id="28" name="Footer Placeholder 7">
            <a:extLst>
              <a:ext uri="{FF2B5EF4-FFF2-40B4-BE49-F238E27FC236}">
                <a16:creationId xmlns:a16="http://schemas.microsoft.com/office/drawing/2014/main" id="{3B9EB668-1732-48BA-AE3C-A8E01C9024B9}"/>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24" name="TextBox 23">
            <a:extLst>
              <a:ext uri="{FF2B5EF4-FFF2-40B4-BE49-F238E27FC236}">
                <a16:creationId xmlns:a16="http://schemas.microsoft.com/office/drawing/2014/main" id="{5DCCE498-2F6F-4588-B78B-E72CF7197042}"/>
              </a:ext>
            </a:extLst>
          </p:cNvPr>
          <p:cNvSpPr txBox="1"/>
          <p:nvPr/>
        </p:nvSpPr>
        <p:spPr>
          <a:xfrm>
            <a:off x="329662" y="4259746"/>
            <a:ext cx="11862338" cy="369332"/>
          </a:xfrm>
          <a:prstGeom prst="rect">
            <a:avLst/>
          </a:prstGeom>
          <a:noFill/>
        </p:spPr>
        <p:txBody>
          <a:bodyPr wrap="square" rtlCol="0">
            <a:spAutoFit/>
          </a:bodyPr>
          <a:lstStyle/>
          <a:p>
            <a:r>
              <a:rPr lang="en-US" dirty="0"/>
              <a:t>According to the quality metric analysis we can see that MSRCR perform better than SSR and SSR is better than MSR</a:t>
            </a:r>
          </a:p>
        </p:txBody>
      </p:sp>
      <p:sp>
        <p:nvSpPr>
          <p:cNvPr id="25" name="TextBox 24">
            <a:extLst>
              <a:ext uri="{FF2B5EF4-FFF2-40B4-BE49-F238E27FC236}">
                <a16:creationId xmlns:a16="http://schemas.microsoft.com/office/drawing/2014/main" id="{DCC932CF-1262-4F27-A16B-661C9052076E}"/>
              </a:ext>
            </a:extLst>
          </p:cNvPr>
          <p:cNvSpPr txBox="1"/>
          <p:nvPr/>
        </p:nvSpPr>
        <p:spPr>
          <a:xfrm>
            <a:off x="4038600" y="4782117"/>
            <a:ext cx="4114799" cy="646331"/>
          </a:xfrm>
          <a:prstGeom prst="rect">
            <a:avLst/>
          </a:prstGeom>
          <a:noFill/>
        </p:spPr>
        <p:txBody>
          <a:bodyPr wrap="square" rtlCol="0">
            <a:spAutoFit/>
          </a:bodyPr>
          <a:lstStyle/>
          <a:p>
            <a:r>
              <a:rPr lang="en-US" sz="2800" dirty="0">
                <a:solidFill>
                  <a:srgbClr val="FF0000"/>
                </a:solidFill>
                <a:latin typeface="Calisto MT" panose="02040603050505030304" pitchFamily="18" charset="0"/>
              </a:rPr>
              <a:t>MSRCR</a:t>
            </a:r>
            <a:r>
              <a:rPr lang="en-US" sz="2800" dirty="0">
                <a:latin typeface="Calisto MT" panose="02040603050505030304" pitchFamily="18" charset="0"/>
              </a:rPr>
              <a:t> </a:t>
            </a:r>
            <a:r>
              <a:rPr lang="en-US" sz="3600" dirty="0">
                <a:solidFill>
                  <a:srgbClr val="0070C0"/>
                </a:solidFill>
                <a:latin typeface="Calisto MT" panose="02040603050505030304" pitchFamily="18" charset="0"/>
              </a:rPr>
              <a:t>&gt;</a:t>
            </a:r>
            <a:r>
              <a:rPr lang="en-US" sz="2800" dirty="0">
                <a:latin typeface="Calisto MT" panose="02040603050505030304" pitchFamily="18" charset="0"/>
              </a:rPr>
              <a:t> </a:t>
            </a:r>
            <a:r>
              <a:rPr lang="en-US" sz="2800" dirty="0">
                <a:solidFill>
                  <a:srgbClr val="FF0000"/>
                </a:solidFill>
                <a:latin typeface="Calisto MT" panose="02040603050505030304" pitchFamily="18" charset="0"/>
              </a:rPr>
              <a:t>SSR</a:t>
            </a:r>
            <a:r>
              <a:rPr lang="en-US" sz="2800" dirty="0">
                <a:latin typeface="Calisto MT" panose="02040603050505030304" pitchFamily="18" charset="0"/>
              </a:rPr>
              <a:t> </a:t>
            </a:r>
            <a:r>
              <a:rPr lang="en-US" sz="3600" dirty="0">
                <a:solidFill>
                  <a:srgbClr val="0070C0"/>
                </a:solidFill>
                <a:latin typeface="Calisto MT" panose="02040603050505030304" pitchFamily="18" charset="0"/>
              </a:rPr>
              <a:t>&gt;</a:t>
            </a:r>
            <a:r>
              <a:rPr lang="en-US" sz="2800" dirty="0">
                <a:latin typeface="Calisto MT" panose="02040603050505030304" pitchFamily="18" charset="0"/>
              </a:rPr>
              <a:t> </a:t>
            </a:r>
            <a:r>
              <a:rPr lang="en-US" sz="2800" dirty="0">
                <a:solidFill>
                  <a:srgbClr val="FF0000"/>
                </a:solidFill>
                <a:latin typeface="Calisto MT" panose="02040603050505030304" pitchFamily="18" charset="0"/>
              </a:rPr>
              <a:t>MSR</a:t>
            </a:r>
          </a:p>
        </p:txBody>
      </p:sp>
      <p:sp>
        <p:nvSpPr>
          <p:cNvPr id="11" name="Slide Number Placeholder 6">
            <a:extLst>
              <a:ext uri="{FF2B5EF4-FFF2-40B4-BE49-F238E27FC236}">
                <a16:creationId xmlns:a16="http://schemas.microsoft.com/office/drawing/2014/main" id="{29DA1B90-A9C7-4FB7-80BB-558553E4E797}"/>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15</a:t>
            </a:r>
          </a:p>
        </p:txBody>
      </p:sp>
      <p:sp>
        <p:nvSpPr>
          <p:cNvPr id="12" name="Title 1">
            <a:extLst>
              <a:ext uri="{FF2B5EF4-FFF2-40B4-BE49-F238E27FC236}">
                <a16:creationId xmlns:a16="http://schemas.microsoft.com/office/drawing/2014/main" id="{5794E276-69C5-4EF5-9312-2F7C148F11D3}"/>
              </a:ext>
            </a:extLst>
          </p:cNvPr>
          <p:cNvSpPr txBox="1">
            <a:spLocks/>
          </p:cNvSpPr>
          <p:nvPr/>
        </p:nvSpPr>
        <p:spPr>
          <a:xfrm>
            <a:off x="-1" y="-18778"/>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Quality Metric Analysis</a:t>
            </a:r>
          </a:p>
        </p:txBody>
      </p:sp>
    </p:spTree>
    <p:extLst>
      <p:ext uri="{BB962C8B-B14F-4D97-AF65-F5344CB8AC3E}">
        <p14:creationId xmlns:p14="http://schemas.microsoft.com/office/powerpoint/2010/main" val="1979721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7DD55-369A-489A-B4C7-A4DB625E5E6B}" type="datetime1">
              <a:rPr lang="en-US" smtClean="0">
                <a:latin typeface="Times New Roman" panose="02020603050405020304" pitchFamily="18" charset="0"/>
                <a:cs typeface="Times New Roman" panose="02020603050405020304" pitchFamily="18" charset="0"/>
              </a:rPr>
              <a:t>4/10/2019</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sp>
        <p:nvSpPr>
          <p:cNvPr id="9" name="TextBox 8"/>
          <p:cNvSpPr txBox="1"/>
          <p:nvPr/>
        </p:nvSpPr>
        <p:spPr>
          <a:xfrm>
            <a:off x="1647371" y="1664725"/>
            <a:ext cx="8897257" cy="2123658"/>
          </a:xfrm>
          <a:prstGeom prst="rect">
            <a:avLst/>
          </a:prstGeom>
          <a:solidFill>
            <a:srgbClr val="00B0F0"/>
          </a:solidFill>
        </p:spPr>
        <p:txBody>
          <a:bodyPr wrap="square" rtlCol="0">
            <a:spAutoFit/>
          </a:bodyPr>
          <a:lstStyle/>
          <a:p>
            <a:pPr algn="ctr"/>
            <a:r>
              <a:rPr lang="en-US" sz="6600" b="1" dirty="0">
                <a:latin typeface="Bookman Old Style" panose="02050604050505020204" pitchFamily="18" charset="0"/>
                <a:cs typeface="Times New Roman" panose="02020603050405020304" pitchFamily="18" charset="0"/>
              </a:rPr>
              <a:t>TIMING ANALYSIS OF VIDEO</a:t>
            </a:r>
          </a:p>
        </p:txBody>
      </p:sp>
      <p:sp>
        <p:nvSpPr>
          <p:cNvPr id="7"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0"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16</a:t>
            </a:r>
          </a:p>
        </p:txBody>
      </p:sp>
      <p:sp>
        <p:nvSpPr>
          <p:cNvPr id="2" name="TextBox 1"/>
          <p:cNvSpPr txBox="1"/>
          <p:nvPr/>
        </p:nvSpPr>
        <p:spPr>
          <a:xfrm>
            <a:off x="7582487" y="3964280"/>
            <a:ext cx="4291462" cy="2339102"/>
          </a:xfrm>
          <a:prstGeom prst="rect">
            <a:avLst/>
          </a:prstGeom>
          <a:noFill/>
          <a:ln w="28575">
            <a:solidFill>
              <a:schemeClr val="tx1"/>
            </a:solidFill>
          </a:ln>
        </p:spPr>
        <p:txBody>
          <a:bodyPr wrap="square" rtlCol="0">
            <a:spAutoFit/>
          </a:bodyPr>
          <a:lstStyle/>
          <a:p>
            <a:r>
              <a:rPr lang="en-US" sz="2000" b="1" dirty="0">
                <a:latin typeface="Calisto MT" panose="02040603050505030304" pitchFamily="18" charset="0"/>
                <a:cs typeface="Times New Roman" panose="02020603050405020304" pitchFamily="18" charset="0"/>
              </a:rPr>
              <a:t>SYSTEM SPECS:</a:t>
            </a:r>
          </a:p>
          <a:p>
            <a:r>
              <a:rPr lang="en-US" b="1" dirty="0">
                <a:latin typeface="Calisto MT" panose="02040603050505030304" pitchFamily="18" charset="0"/>
                <a:cs typeface="Times New Roman" panose="02020603050405020304" pitchFamily="18" charset="0"/>
              </a:rPr>
              <a:t>CPU</a:t>
            </a:r>
            <a:r>
              <a:rPr lang="en-US" dirty="0">
                <a:latin typeface="Calisto MT" panose="02040603050505030304" pitchFamily="18" charset="0"/>
                <a:cs typeface="Times New Roman" panose="02020603050405020304" pitchFamily="18" charset="0"/>
              </a:rPr>
              <a:t>       -    </a:t>
            </a:r>
            <a:r>
              <a:rPr lang="en-US" b="1" dirty="0">
                <a:latin typeface="Calisto MT" panose="02040603050505030304" pitchFamily="18" charset="0"/>
                <a:cs typeface="Times New Roman" panose="02020603050405020304" pitchFamily="18" charset="0"/>
              </a:rPr>
              <a:t>Intel</a:t>
            </a:r>
            <a:r>
              <a:rPr lang="en-US" dirty="0">
                <a:latin typeface="Calisto MT" panose="02040603050505030304" pitchFamily="18" charset="0"/>
                <a:cs typeface="Times New Roman" panose="02020603050405020304" pitchFamily="18" charset="0"/>
              </a:rPr>
              <a:t> Core i5-6200U 79.</a:t>
            </a:r>
          </a:p>
          <a:p>
            <a:r>
              <a:rPr lang="en-US" b="1" dirty="0">
                <a:latin typeface="Calisto MT" panose="02040603050505030304" pitchFamily="18" charset="0"/>
                <a:cs typeface="Times New Roman" panose="02020603050405020304" pitchFamily="18" charset="0"/>
              </a:rPr>
              <a:t>GPU</a:t>
            </a:r>
            <a:r>
              <a:rPr lang="en-US" dirty="0">
                <a:latin typeface="Calisto MT" panose="02040603050505030304" pitchFamily="18" charset="0"/>
                <a:cs typeface="Times New Roman" panose="02020603050405020304" pitchFamily="18" charset="0"/>
              </a:rPr>
              <a:t>       -   AMD Radeon R5 M315</a:t>
            </a:r>
          </a:p>
          <a:p>
            <a:r>
              <a:rPr lang="en-US" dirty="0">
                <a:latin typeface="Calisto MT" panose="02040603050505030304" pitchFamily="18" charset="0"/>
                <a:cs typeface="Times New Roman" panose="02020603050405020304" pitchFamily="18" charset="0"/>
              </a:rPr>
              <a:t>                   (2GB  DDR3) 175.</a:t>
            </a:r>
          </a:p>
          <a:p>
            <a:r>
              <a:rPr lang="en-US" b="1" dirty="0">
                <a:latin typeface="Calisto MT" panose="02040603050505030304" pitchFamily="18" charset="0"/>
                <a:cs typeface="Times New Roman" panose="02020603050405020304" pitchFamily="18" charset="0"/>
              </a:rPr>
              <a:t>Display</a:t>
            </a:r>
            <a:r>
              <a:rPr lang="en-US" dirty="0">
                <a:latin typeface="Calisto MT" panose="02040603050505030304" pitchFamily="18" charset="0"/>
                <a:cs typeface="Times New Roman" panose="02020603050405020304" pitchFamily="18" charset="0"/>
              </a:rPr>
              <a:t>  -   15.6”, HD (1366 x 768),</a:t>
            </a:r>
          </a:p>
          <a:p>
            <a:r>
              <a:rPr lang="en-US" dirty="0">
                <a:latin typeface="Calisto MT" panose="02040603050505030304" pitchFamily="18" charset="0"/>
                <a:cs typeface="Times New Roman" panose="02020603050405020304" pitchFamily="18" charset="0"/>
              </a:rPr>
              <a:t>                    TN.HDD/SSD. 1TB HDD.</a:t>
            </a:r>
          </a:p>
          <a:p>
            <a:r>
              <a:rPr lang="en-US" b="1" dirty="0">
                <a:latin typeface="Calisto MT" panose="02040603050505030304" pitchFamily="18" charset="0"/>
                <a:cs typeface="Times New Roman" panose="02020603050405020304" pitchFamily="18" charset="0"/>
              </a:rPr>
              <a:t>RAM</a:t>
            </a:r>
            <a:r>
              <a:rPr lang="en-US" dirty="0">
                <a:latin typeface="Calisto MT" panose="02040603050505030304" pitchFamily="18" charset="0"/>
                <a:cs typeface="Times New Roman" panose="02020603050405020304" pitchFamily="18" charset="0"/>
              </a:rPr>
              <a:t>     -    2x 4GB DDR3L, 1600 MHz</a:t>
            </a:r>
          </a:p>
          <a:p>
            <a:r>
              <a:rPr lang="en-US" b="1" dirty="0">
                <a:latin typeface="Calisto MT" panose="02040603050505030304" pitchFamily="18" charset="0"/>
                <a:cs typeface="Times New Roman" panose="02020603050405020304" pitchFamily="18" charset="0"/>
              </a:rPr>
              <a:t>OS</a:t>
            </a:r>
            <a:r>
              <a:rPr lang="en-US" dirty="0">
                <a:latin typeface="Calisto MT" panose="02040603050505030304" pitchFamily="18" charset="0"/>
                <a:cs typeface="Times New Roman" panose="02020603050405020304" pitchFamily="18" charset="0"/>
              </a:rPr>
              <a:t>         -    Windows</a:t>
            </a:r>
          </a:p>
        </p:txBody>
      </p:sp>
    </p:spTree>
    <p:extLst>
      <p:ext uri="{BB962C8B-B14F-4D97-AF65-F5344CB8AC3E}">
        <p14:creationId xmlns:p14="http://schemas.microsoft.com/office/powerpoint/2010/main" val="200584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srtest">
            <a:hlinkClick r:id="" action="ppaction://media"/>
          </p:cNvPr>
          <p:cNvPicPr>
            <a:picLocks noChangeAspect="1"/>
          </p:cNvPicPr>
          <p:nvPr>
            <a:videoFile r:link="rId1"/>
            <p:extLst>
              <p:ext uri="{DAA4B4D4-6D71-4841-9C94-3DE7FCFB9230}">
                <p14:media xmlns:p14="http://schemas.microsoft.com/office/powerpoint/2010/main" r:embed="rId2">
                  <p14:trim end="8038"/>
                </p14:media>
              </p:ext>
            </p:extLst>
          </p:nvPr>
        </p:nvPicPr>
        <p:blipFill>
          <a:blip r:embed="rId6"/>
          <a:stretch>
            <a:fillRect/>
          </a:stretch>
        </p:blipFill>
        <p:spPr>
          <a:xfrm>
            <a:off x="4291488" y="899992"/>
            <a:ext cx="3362040" cy="2521530"/>
          </a:xfrm>
          <a:prstGeom prst="rect">
            <a:avLst/>
          </a:prstGeom>
        </p:spPr>
      </p:pic>
      <p:pic>
        <p:nvPicPr>
          <p:cNvPr id="8" name="testssrmultithread">
            <a:hlinkClick r:id="" action="ppaction://media"/>
          </p:cNvPr>
          <p:cNvPicPr>
            <a:picLocks noChangeAspect="1"/>
          </p:cNvPicPr>
          <p:nvPr>
            <a:videoFile r:link="rId1"/>
            <p:extLst>
              <p:ext uri="{DAA4B4D4-6D71-4841-9C94-3DE7FCFB9230}">
                <p14:media xmlns:p14="http://schemas.microsoft.com/office/powerpoint/2010/main" r:embed="rId3">
                  <p14:trim end="3418"/>
                </p14:media>
              </p:ext>
            </p:extLst>
          </p:nvPr>
        </p:nvPicPr>
        <p:blipFill>
          <a:blip r:embed="rId7"/>
          <a:stretch>
            <a:fillRect/>
          </a:stretch>
        </p:blipFill>
        <p:spPr>
          <a:xfrm>
            <a:off x="8350066" y="898947"/>
            <a:ext cx="3362040" cy="2521530"/>
          </a:xfrm>
          <a:prstGeom prst="rect">
            <a:avLst/>
          </a:prstGeom>
        </p:spPr>
      </p:pic>
      <p:pic>
        <p:nvPicPr>
          <p:cNvPr id="11" name="corridor">
            <a:hlinkClick r:id="" action="ppaction://media"/>
          </p:cNvPr>
          <p:cNvPicPr>
            <a:picLocks noChangeAspect="1"/>
          </p:cNvPicPr>
          <p:nvPr>
            <a:videoFile r:link="rId1"/>
            <p:extLst>
              <p:ext uri="{DAA4B4D4-6D71-4841-9C94-3DE7FCFB9230}">
                <p14:media xmlns:p14="http://schemas.microsoft.com/office/powerpoint/2010/main" r:embed="rId4">
                  <p14:trim end="2443"/>
                </p14:media>
              </p:ext>
            </p:extLst>
          </p:nvPr>
        </p:nvPicPr>
        <p:blipFill>
          <a:blip r:embed="rId8"/>
          <a:stretch>
            <a:fillRect/>
          </a:stretch>
        </p:blipFill>
        <p:spPr>
          <a:xfrm>
            <a:off x="232910" y="899992"/>
            <a:ext cx="3362040" cy="2521530"/>
          </a:xfrm>
          <a:prstGeom prst="rect">
            <a:avLst/>
          </a:prstGeom>
        </p:spPr>
      </p:pic>
      <p:sp>
        <p:nvSpPr>
          <p:cNvPr id="12" name="TextBox 11"/>
          <p:cNvSpPr txBox="1"/>
          <p:nvPr/>
        </p:nvSpPr>
        <p:spPr>
          <a:xfrm>
            <a:off x="363538" y="3669459"/>
            <a:ext cx="3362040" cy="369332"/>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INPUT VIDEO</a:t>
            </a:r>
          </a:p>
        </p:txBody>
      </p:sp>
      <p:sp>
        <p:nvSpPr>
          <p:cNvPr id="13" name="TextBox 12"/>
          <p:cNvSpPr txBox="1"/>
          <p:nvPr/>
        </p:nvSpPr>
        <p:spPr>
          <a:xfrm>
            <a:off x="8350066" y="3572165"/>
            <a:ext cx="3362040" cy="646331"/>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SSR WITH </a:t>
            </a:r>
          </a:p>
          <a:p>
            <a:pPr algn="ctr"/>
            <a:r>
              <a:rPr lang="en-US" b="1" dirty="0">
                <a:solidFill>
                  <a:srgbClr val="00B050"/>
                </a:solidFill>
                <a:latin typeface="Calisto MT" panose="02040603050505030304" pitchFamily="18" charset="0"/>
                <a:cs typeface="Times New Roman" panose="02020603050405020304" pitchFamily="18" charset="0"/>
              </a:rPr>
              <a:t>MULTI-THREADING</a:t>
            </a:r>
          </a:p>
        </p:txBody>
      </p:sp>
      <p:sp>
        <p:nvSpPr>
          <p:cNvPr id="14" name="TextBox 13"/>
          <p:cNvSpPr txBox="1"/>
          <p:nvPr/>
        </p:nvSpPr>
        <p:spPr>
          <a:xfrm>
            <a:off x="4291488" y="3483790"/>
            <a:ext cx="3362040" cy="646331"/>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 SSR WITHOUT</a:t>
            </a:r>
          </a:p>
          <a:p>
            <a:pPr algn="ctr"/>
            <a:r>
              <a:rPr lang="en-US" b="1" dirty="0">
                <a:solidFill>
                  <a:srgbClr val="00B050"/>
                </a:solidFill>
                <a:latin typeface="Calisto MT" panose="02040603050505030304" pitchFamily="18" charset="0"/>
                <a:cs typeface="Times New Roman" panose="02020603050405020304" pitchFamily="18" charset="0"/>
              </a:rPr>
              <a:t> MULTI-THREADING</a:t>
            </a:r>
          </a:p>
        </p:txBody>
      </p:sp>
      <p:sp>
        <p:nvSpPr>
          <p:cNvPr id="23"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24"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17</a:t>
            </a:r>
          </a:p>
        </p:txBody>
      </p:sp>
      <p:graphicFrame>
        <p:nvGraphicFramePr>
          <p:cNvPr id="5" name="Table 4"/>
          <p:cNvGraphicFramePr>
            <a:graphicFrameLocks noGrp="1"/>
          </p:cNvGraphicFramePr>
          <p:nvPr>
            <p:extLst>
              <p:ext uri="{D42A27DB-BD31-4B8C-83A1-F6EECF244321}">
                <p14:modId xmlns:p14="http://schemas.microsoft.com/office/powerpoint/2010/main" val="631435262"/>
              </p:ext>
            </p:extLst>
          </p:nvPr>
        </p:nvGraphicFramePr>
        <p:xfrm>
          <a:off x="4534879" y="4181515"/>
          <a:ext cx="2875257" cy="2123440"/>
        </p:xfrm>
        <a:graphic>
          <a:graphicData uri="http://schemas.openxmlformats.org/drawingml/2006/table">
            <a:tbl>
              <a:tblPr firstRow="1" bandRow="1">
                <a:tableStyleId>{2D5ABB26-0587-4C30-8999-92F81FD0307C}</a:tableStyleId>
              </a:tblPr>
              <a:tblGrid>
                <a:gridCol w="1007655">
                  <a:extLst>
                    <a:ext uri="{9D8B030D-6E8A-4147-A177-3AD203B41FA5}">
                      <a16:colId xmlns:a16="http://schemas.microsoft.com/office/drawing/2014/main" val="20000"/>
                    </a:ext>
                  </a:extLst>
                </a:gridCol>
                <a:gridCol w="1045028">
                  <a:extLst>
                    <a:ext uri="{9D8B030D-6E8A-4147-A177-3AD203B41FA5}">
                      <a16:colId xmlns:a16="http://schemas.microsoft.com/office/drawing/2014/main" val="20002"/>
                    </a:ext>
                  </a:extLst>
                </a:gridCol>
                <a:gridCol w="822574">
                  <a:extLst>
                    <a:ext uri="{9D8B030D-6E8A-4147-A177-3AD203B41FA5}">
                      <a16:colId xmlns:a16="http://schemas.microsoft.com/office/drawing/2014/main" val="20003"/>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Time</a:t>
                      </a:r>
                    </a:p>
                    <a:p>
                      <a:r>
                        <a:rPr lang="en-US" dirty="0">
                          <a:latin typeface="Calisto MT" panose="02040603050505030304" pitchFamily="18" charset="0"/>
                        </a:rPr>
                        <a:t>(sec)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9.2572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19.8131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46.1363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86.4311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033072661"/>
              </p:ext>
            </p:extLst>
          </p:nvPr>
        </p:nvGraphicFramePr>
        <p:xfrm>
          <a:off x="8593457" y="4191132"/>
          <a:ext cx="2875257" cy="2123440"/>
        </p:xfrm>
        <a:graphic>
          <a:graphicData uri="http://schemas.openxmlformats.org/drawingml/2006/table">
            <a:tbl>
              <a:tblPr firstRow="1" bandRow="1">
                <a:tableStyleId>{2D5ABB26-0587-4C30-8999-92F81FD0307C}</a:tableStyleId>
              </a:tblPr>
              <a:tblGrid>
                <a:gridCol w="1007655">
                  <a:extLst>
                    <a:ext uri="{9D8B030D-6E8A-4147-A177-3AD203B41FA5}">
                      <a16:colId xmlns:a16="http://schemas.microsoft.com/office/drawing/2014/main" val="20000"/>
                    </a:ext>
                  </a:extLst>
                </a:gridCol>
                <a:gridCol w="1045028">
                  <a:extLst>
                    <a:ext uri="{9D8B030D-6E8A-4147-A177-3AD203B41FA5}">
                      <a16:colId xmlns:a16="http://schemas.microsoft.com/office/drawing/2014/main" val="20002"/>
                    </a:ext>
                  </a:extLst>
                </a:gridCol>
                <a:gridCol w="822574">
                  <a:extLst>
                    <a:ext uri="{9D8B030D-6E8A-4147-A177-3AD203B41FA5}">
                      <a16:colId xmlns:a16="http://schemas.microsoft.com/office/drawing/2014/main" val="20003"/>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Time</a:t>
                      </a:r>
                    </a:p>
                    <a:p>
                      <a:r>
                        <a:rPr lang="en-US" dirty="0">
                          <a:latin typeface="Calisto MT" panose="02040603050505030304" pitchFamily="18" charset="0"/>
                        </a:rPr>
                        <a:t>(sec)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3.232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6.358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15.724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28.2399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5" name="Title 1">
            <a:extLst>
              <a:ext uri="{FF2B5EF4-FFF2-40B4-BE49-F238E27FC236}">
                <a16:creationId xmlns:a16="http://schemas.microsoft.com/office/drawing/2014/main" id="{5C3B9552-84AA-4AF4-83C2-29BC2473749A}"/>
              </a:ext>
            </a:extLst>
          </p:cNvPr>
          <p:cNvSpPr txBox="1">
            <a:spLocks/>
          </p:cNvSpPr>
          <p:nvPr/>
        </p:nvSpPr>
        <p:spPr>
          <a:xfrm>
            <a:off x="0" y="-17644"/>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SSR Output In Video</a:t>
            </a:r>
          </a:p>
        </p:txBody>
      </p:sp>
    </p:spTree>
    <p:extLst>
      <p:ext uri="{BB962C8B-B14F-4D97-AF65-F5344CB8AC3E}">
        <p14:creationId xmlns:p14="http://schemas.microsoft.com/office/powerpoint/2010/main" val="328251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996" fill="hold"/>
                                        <p:tgtEl>
                                          <p:spTgt spid="11"/>
                                        </p:tgtEl>
                                      </p:cBhvr>
                                    </p:cmd>
                                  </p:childTnLst>
                                </p:cTn>
                              </p:par>
                              <p:par>
                                <p:cTn id="7" presetID="1" presetClass="mediacall" presetSubtype="0" fill="hold" nodeType="withEffect">
                                  <p:stCondLst>
                                    <p:cond delay="0"/>
                                  </p:stCondLst>
                                  <p:childTnLst>
                                    <p:cmd type="call" cmd="playFrom(0.0)">
                                      <p:cBhvr>
                                        <p:cTn id="8" dur="85962" fill="hold"/>
                                        <p:tgtEl>
                                          <p:spTgt spid="7"/>
                                        </p:tgtEl>
                                      </p:cBhvr>
                                    </p:cmd>
                                  </p:childTnLst>
                                </p:cTn>
                              </p:par>
                              <p:par>
                                <p:cTn id="9" presetID="1" presetClass="mediacall" presetSubtype="0" fill="hold" nodeType="withEffect">
                                  <p:stCondLst>
                                    <p:cond delay="0"/>
                                  </p:stCondLst>
                                  <p:childTnLst>
                                    <p:cmd type="call" cmd="playFrom(0.0)">
                                      <p:cBhvr>
                                        <p:cTn id="10" dur="289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7"/>
                </p:tgtEl>
              </p:cMediaNode>
            </p:video>
            <p:video>
              <p:cMediaNode vol="80000" mute="1">
                <p:cTn id="12" repeatCount="indefinite" fill="hold" display="0">
                  <p:stCondLst>
                    <p:cond delay="indefinite"/>
                  </p:stCondLst>
                </p:cTn>
                <p:tgtEl>
                  <p:spTgt spid="8"/>
                </p:tgtEl>
              </p:cMediaNode>
            </p:video>
            <p:video>
              <p:cMediaNode vol="80000" mute="1">
                <p:cTn id="13" repeatCount="indefinite" fill="hold" display="0">
                  <p:stCondLst>
                    <p:cond delay="indefinite"/>
                  </p:stCondLst>
                </p:cTn>
                <p:tgtEl>
                  <p:spTgt spid="11"/>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estmsr">
            <a:hlinkClick r:id="" action="ppaction://media"/>
          </p:cNvPr>
          <p:cNvPicPr>
            <a:picLocks noGrp="1" noChangeAspect="1"/>
          </p:cNvPicPr>
          <p:nvPr>
            <p:ph idx="1"/>
            <a:videoFile r:link="rId1"/>
            <p:extLst>
              <p:ext uri="{DAA4B4D4-6D71-4841-9C94-3DE7FCFB9230}">
                <p14:media xmlns:p14="http://schemas.microsoft.com/office/powerpoint/2010/main" r:embed="rId2">
                  <p14:trim end="8480"/>
                </p14:media>
              </p:ext>
            </p:extLst>
          </p:nvPr>
        </p:nvPicPr>
        <p:blipFill>
          <a:blip r:embed="rId6"/>
          <a:stretch>
            <a:fillRect/>
          </a:stretch>
        </p:blipFill>
        <p:spPr>
          <a:xfrm>
            <a:off x="4089400" y="862013"/>
            <a:ext cx="3408363" cy="2555875"/>
          </a:xfrm>
        </p:spPr>
      </p:pic>
      <p:pic>
        <p:nvPicPr>
          <p:cNvPr id="7" name="corridor">
            <a:hlinkClick r:id="" action="ppaction://media"/>
          </p:cNvPr>
          <p:cNvPicPr>
            <a:picLocks noChangeAspect="1"/>
          </p:cNvPicPr>
          <p:nvPr>
            <a:videoFile r:link="rId1"/>
            <p:extLst>
              <p:ext uri="{DAA4B4D4-6D71-4841-9C94-3DE7FCFB9230}">
                <p14:media xmlns:p14="http://schemas.microsoft.com/office/powerpoint/2010/main" r:embed="rId3">
                  <p14:trim end="2443"/>
                </p14:media>
              </p:ext>
            </p:extLst>
          </p:nvPr>
        </p:nvPicPr>
        <p:blipFill>
          <a:blip r:embed="rId7"/>
          <a:stretch>
            <a:fillRect/>
          </a:stretch>
        </p:blipFill>
        <p:spPr>
          <a:xfrm>
            <a:off x="413268" y="926181"/>
            <a:ext cx="3322647" cy="2491985"/>
          </a:xfrm>
          <a:prstGeom prst="rect">
            <a:avLst/>
          </a:prstGeom>
        </p:spPr>
      </p:pic>
      <p:pic>
        <p:nvPicPr>
          <p:cNvPr id="9" name="testmsrmultithread">
            <a:hlinkClick r:id="" action="ppaction://media"/>
          </p:cNvPr>
          <p:cNvPicPr>
            <a:picLocks noChangeAspect="1"/>
          </p:cNvPicPr>
          <p:nvPr>
            <a:videoFile r:link="rId1"/>
            <p:extLst>
              <p:ext uri="{DAA4B4D4-6D71-4841-9C94-3DE7FCFB9230}">
                <p14:media xmlns:p14="http://schemas.microsoft.com/office/powerpoint/2010/main" r:embed="rId4">
                  <p14:trim end="3550"/>
                </p14:media>
              </p:ext>
            </p:extLst>
          </p:nvPr>
        </p:nvPicPr>
        <p:blipFill>
          <a:blip r:embed="rId8"/>
          <a:stretch>
            <a:fillRect/>
          </a:stretch>
        </p:blipFill>
        <p:spPr>
          <a:xfrm>
            <a:off x="8103929" y="897090"/>
            <a:ext cx="3361435" cy="2521076"/>
          </a:xfrm>
          <a:prstGeom prst="rect">
            <a:avLst/>
          </a:prstGeom>
        </p:spPr>
      </p:pic>
      <p:sp>
        <p:nvSpPr>
          <p:cNvPr id="10" name="TextBox 9"/>
          <p:cNvSpPr txBox="1"/>
          <p:nvPr/>
        </p:nvSpPr>
        <p:spPr>
          <a:xfrm>
            <a:off x="373875" y="3661895"/>
            <a:ext cx="3362040" cy="369332"/>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INPUT VIDEO</a:t>
            </a:r>
          </a:p>
        </p:txBody>
      </p:sp>
      <p:sp>
        <p:nvSpPr>
          <p:cNvPr id="11" name="TextBox 10"/>
          <p:cNvSpPr txBox="1"/>
          <p:nvPr/>
        </p:nvSpPr>
        <p:spPr>
          <a:xfrm>
            <a:off x="8004981" y="3472101"/>
            <a:ext cx="3362040" cy="646331"/>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MSR WITH </a:t>
            </a:r>
          </a:p>
          <a:p>
            <a:pPr algn="ctr"/>
            <a:r>
              <a:rPr lang="en-US" b="1" dirty="0">
                <a:solidFill>
                  <a:srgbClr val="00B050"/>
                </a:solidFill>
                <a:latin typeface="Calisto MT" panose="02040603050505030304" pitchFamily="18" charset="0"/>
                <a:cs typeface="Times New Roman" panose="02020603050405020304" pitchFamily="18" charset="0"/>
              </a:rPr>
              <a:t>MULTI-THREADING</a:t>
            </a:r>
          </a:p>
        </p:txBody>
      </p:sp>
      <p:sp>
        <p:nvSpPr>
          <p:cNvPr id="12" name="TextBox 11"/>
          <p:cNvSpPr txBox="1"/>
          <p:nvPr/>
        </p:nvSpPr>
        <p:spPr>
          <a:xfrm>
            <a:off x="4291488" y="3460594"/>
            <a:ext cx="3362040" cy="646331"/>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 MSR WITHOUT</a:t>
            </a:r>
          </a:p>
          <a:p>
            <a:pPr algn="ctr"/>
            <a:r>
              <a:rPr lang="en-US" b="1" dirty="0">
                <a:solidFill>
                  <a:srgbClr val="00B050"/>
                </a:solidFill>
                <a:latin typeface="Calisto MT" panose="02040603050505030304" pitchFamily="18" charset="0"/>
                <a:cs typeface="Times New Roman" panose="02020603050405020304" pitchFamily="18" charset="0"/>
              </a:rPr>
              <a:t> MULTI-THREADING</a:t>
            </a:r>
          </a:p>
        </p:txBody>
      </p:sp>
      <p:sp>
        <p:nvSpPr>
          <p:cNvPr id="21"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22"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18</a:t>
            </a:r>
          </a:p>
        </p:txBody>
      </p:sp>
      <p:graphicFrame>
        <p:nvGraphicFramePr>
          <p:cNvPr id="23" name="Table 22"/>
          <p:cNvGraphicFramePr>
            <a:graphicFrameLocks noGrp="1"/>
          </p:cNvGraphicFramePr>
          <p:nvPr>
            <p:extLst>
              <p:ext uri="{D42A27DB-BD31-4B8C-83A1-F6EECF244321}">
                <p14:modId xmlns:p14="http://schemas.microsoft.com/office/powerpoint/2010/main" val="1394046650"/>
              </p:ext>
            </p:extLst>
          </p:nvPr>
        </p:nvGraphicFramePr>
        <p:xfrm>
          <a:off x="4291488" y="4169335"/>
          <a:ext cx="2875257" cy="2123440"/>
        </p:xfrm>
        <a:graphic>
          <a:graphicData uri="http://schemas.openxmlformats.org/drawingml/2006/table">
            <a:tbl>
              <a:tblPr firstRow="1" bandRow="1">
                <a:tableStyleId>{2D5ABB26-0587-4C30-8999-92F81FD0307C}</a:tableStyleId>
              </a:tblPr>
              <a:tblGrid>
                <a:gridCol w="1007655">
                  <a:extLst>
                    <a:ext uri="{9D8B030D-6E8A-4147-A177-3AD203B41FA5}">
                      <a16:colId xmlns:a16="http://schemas.microsoft.com/office/drawing/2014/main" val="20000"/>
                    </a:ext>
                  </a:extLst>
                </a:gridCol>
                <a:gridCol w="1045028">
                  <a:extLst>
                    <a:ext uri="{9D8B030D-6E8A-4147-A177-3AD203B41FA5}">
                      <a16:colId xmlns:a16="http://schemas.microsoft.com/office/drawing/2014/main" val="20002"/>
                    </a:ext>
                  </a:extLst>
                </a:gridCol>
                <a:gridCol w="822574">
                  <a:extLst>
                    <a:ext uri="{9D8B030D-6E8A-4147-A177-3AD203B41FA5}">
                      <a16:colId xmlns:a16="http://schemas.microsoft.com/office/drawing/2014/main" val="20003"/>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Time</a:t>
                      </a:r>
                    </a:p>
                    <a:p>
                      <a:r>
                        <a:rPr lang="en-US" dirty="0">
                          <a:latin typeface="Calisto MT" panose="02040603050505030304" pitchFamily="18" charset="0"/>
                        </a:rPr>
                        <a:t>(sec)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14.6376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28.0541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68.0344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123.195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864318075"/>
              </p:ext>
            </p:extLst>
          </p:nvPr>
        </p:nvGraphicFramePr>
        <p:xfrm>
          <a:off x="8448413" y="4201989"/>
          <a:ext cx="2875257" cy="2123440"/>
        </p:xfrm>
        <a:graphic>
          <a:graphicData uri="http://schemas.openxmlformats.org/drawingml/2006/table">
            <a:tbl>
              <a:tblPr firstRow="1" bandRow="1">
                <a:tableStyleId>{2D5ABB26-0587-4C30-8999-92F81FD0307C}</a:tableStyleId>
              </a:tblPr>
              <a:tblGrid>
                <a:gridCol w="1007655">
                  <a:extLst>
                    <a:ext uri="{9D8B030D-6E8A-4147-A177-3AD203B41FA5}">
                      <a16:colId xmlns:a16="http://schemas.microsoft.com/office/drawing/2014/main" val="20000"/>
                    </a:ext>
                  </a:extLst>
                </a:gridCol>
                <a:gridCol w="1045028">
                  <a:extLst>
                    <a:ext uri="{9D8B030D-6E8A-4147-A177-3AD203B41FA5}">
                      <a16:colId xmlns:a16="http://schemas.microsoft.com/office/drawing/2014/main" val="20002"/>
                    </a:ext>
                  </a:extLst>
                </a:gridCol>
                <a:gridCol w="822574">
                  <a:extLst>
                    <a:ext uri="{9D8B030D-6E8A-4147-A177-3AD203B41FA5}">
                      <a16:colId xmlns:a16="http://schemas.microsoft.com/office/drawing/2014/main" val="20003"/>
                    </a:ext>
                  </a:extLst>
                </a:gridCol>
              </a:tblGrid>
              <a:tr h="370840">
                <a:tc>
                  <a:txBody>
                    <a:bodyPr/>
                    <a:lstStyle/>
                    <a:p>
                      <a:r>
                        <a:rPr lang="en-US" sz="1800" dirty="0">
                          <a:latin typeface="Calisto MT" panose="02040603050505030304" pitchFamily="18" charset="0"/>
                        </a:rPr>
                        <a:t>Total</a:t>
                      </a:r>
                    </a:p>
                    <a:p>
                      <a:r>
                        <a:rPr lang="en-US" sz="1800"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Time</a:t>
                      </a:r>
                    </a:p>
                    <a:p>
                      <a:r>
                        <a:rPr lang="en-US" dirty="0">
                          <a:latin typeface="Calisto MT" panose="02040603050505030304" pitchFamily="18" charset="0"/>
                        </a:rPr>
                        <a:t>(sec)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800"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1800"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5.2397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800" dirty="0">
                          <a:latin typeface="Calisto MT" panose="02040603050505030304" pitchFamily="18" charset="0"/>
                        </a:rPr>
                        <a:t>20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800"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10.573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800" dirty="0">
                          <a:latin typeface="Calisto MT" panose="02040603050505030304" pitchFamily="18" charset="0"/>
                        </a:rPr>
                        <a:t>19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800"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25.0743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800" dirty="0">
                          <a:latin typeface="Calisto MT" panose="02040603050505030304" pitchFamily="18" charset="0"/>
                        </a:rPr>
                        <a:t>20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800"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42.7988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800" dirty="0">
                          <a:latin typeface="Calisto MT" panose="02040603050505030304" pitchFamily="18" charset="0"/>
                        </a:rPr>
                        <a:t>21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Title 1">
            <a:extLst>
              <a:ext uri="{FF2B5EF4-FFF2-40B4-BE49-F238E27FC236}">
                <a16:creationId xmlns:a16="http://schemas.microsoft.com/office/drawing/2014/main" id="{D441042D-18FF-47BE-8814-E1995C64B606}"/>
              </a:ext>
            </a:extLst>
          </p:cNvPr>
          <p:cNvSpPr txBox="1">
            <a:spLocks/>
          </p:cNvSpPr>
          <p:nvPr/>
        </p:nvSpPr>
        <p:spPr>
          <a:xfrm>
            <a:off x="0" y="-8384"/>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MSR Output In Video</a:t>
            </a:r>
          </a:p>
        </p:txBody>
      </p:sp>
    </p:spTree>
    <p:extLst>
      <p:ext uri="{BB962C8B-B14F-4D97-AF65-F5344CB8AC3E}">
        <p14:creationId xmlns:p14="http://schemas.microsoft.com/office/powerpoint/2010/main" val="286662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996" fill="hold"/>
                                        <p:tgtEl>
                                          <p:spTgt spid="7"/>
                                        </p:tgtEl>
                                      </p:cBhvr>
                                    </p:cmd>
                                  </p:childTnLst>
                                </p:cTn>
                              </p:par>
                              <p:par>
                                <p:cTn id="7" presetID="1" presetClass="mediacall" presetSubtype="0" fill="hold" nodeType="withEffect">
                                  <p:stCondLst>
                                    <p:cond delay="0"/>
                                  </p:stCondLst>
                                  <p:childTnLst>
                                    <p:cmd type="call" cmd="playFrom(0.0)">
                                      <p:cBhvr>
                                        <p:cTn id="8" dur="85520" fill="hold"/>
                                        <p:tgtEl>
                                          <p:spTgt spid="8"/>
                                        </p:tgtEl>
                                      </p:cBhvr>
                                    </p:cmd>
                                  </p:childTnLst>
                                </p:cTn>
                              </p:par>
                              <p:par>
                                <p:cTn id="9" presetID="1" presetClass="mediacall" presetSubtype="0" fill="hold" nodeType="withEffect">
                                  <p:stCondLst>
                                    <p:cond delay="0"/>
                                  </p:stCondLst>
                                  <p:childTnLst>
                                    <p:cmd type="call" cmd="playFrom(0.0)">
                                      <p:cBhvr>
                                        <p:cTn id="10" dur="2899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7"/>
                </p:tgtEl>
              </p:cMediaNode>
            </p:video>
            <p:video>
              <p:cMediaNode vol="80000" mute="1">
                <p:cTn id="12" repeatCount="indefinite" fill="hold" display="0">
                  <p:stCondLst>
                    <p:cond delay="indefinite"/>
                  </p:stCondLst>
                </p:cTn>
                <p:tgtEl>
                  <p:spTgt spid="8"/>
                </p:tgtEl>
              </p:cMediaNode>
            </p:video>
            <p:video>
              <p:cMediaNode vol="80000" mute="1">
                <p:cTn id="13" repeatCount="indefinite"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2</a:t>
            </a:fld>
            <a:endParaRPr lang="en-US"/>
          </a:p>
        </p:txBody>
      </p:sp>
      <p:sp>
        <p:nvSpPr>
          <p:cNvPr id="9" name="Title 1"/>
          <p:cNvSpPr txBox="1">
            <a:spLocks/>
          </p:cNvSpPr>
          <p:nvPr/>
        </p:nvSpPr>
        <p:spPr>
          <a:xfrm>
            <a:off x="0" y="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Objective</a:t>
            </a:r>
          </a:p>
        </p:txBody>
      </p:sp>
      <p:sp>
        <p:nvSpPr>
          <p:cNvPr id="12"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3"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t="14722" r="1035" b="2617"/>
          <a:stretch/>
        </p:blipFill>
        <p:spPr>
          <a:xfrm>
            <a:off x="1349937" y="1034141"/>
            <a:ext cx="10156263" cy="5231845"/>
          </a:xfrm>
          <a:ln>
            <a:noFill/>
          </a:ln>
        </p:spPr>
      </p:pic>
    </p:spTree>
    <p:extLst>
      <p:ext uri="{BB962C8B-B14F-4D97-AF65-F5344CB8AC3E}">
        <p14:creationId xmlns:p14="http://schemas.microsoft.com/office/powerpoint/2010/main" val="738748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estmsr">
            <a:hlinkClick r:id="" action="ppaction://media"/>
          </p:cNvPr>
          <p:cNvPicPr>
            <a:picLocks noGrp="1" noChangeAspect="1"/>
          </p:cNvPicPr>
          <p:nvPr>
            <p:ph idx="1"/>
            <a:videoFile r:link="rId1"/>
            <p:extLst>
              <p:ext uri="{DAA4B4D4-6D71-4841-9C94-3DE7FCFB9230}">
                <p14:media xmlns:p14="http://schemas.microsoft.com/office/powerpoint/2010/main" r:embed="rId2">
                  <p14:trim end="8480"/>
                </p14:media>
              </p:ext>
            </p:extLst>
          </p:nvPr>
        </p:nvPicPr>
        <p:blipFill>
          <a:blip r:embed="rId6"/>
          <a:stretch>
            <a:fillRect/>
          </a:stretch>
        </p:blipFill>
        <p:spPr>
          <a:xfrm>
            <a:off x="4089400" y="862013"/>
            <a:ext cx="3408363" cy="2555875"/>
          </a:xfrm>
        </p:spPr>
      </p:pic>
      <p:pic>
        <p:nvPicPr>
          <p:cNvPr id="7" name="corridor">
            <a:hlinkClick r:id="" action="ppaction://media"/>
          </p:cNvPr>
          <p:cNvPicPr>
            <a:picLocks noChangeAspect="1"/>
          </p:cNvPicPr>
          <p:nvPr>
            <a:videoFile r:link="rId1"/>
            <p:extLst>
              <p:ext uri="{DAA4B4D4-6D71-4841-9C94-3DE7FCFB9230}">
                <p14:media xmlns:p14="http://schemas.microsoft.com/office/powerpoint/2010/main" r:embed="rId3">
                  <p14:trim end="2443"/>
                </p14:media>
              </p:ext>
            </p:extLst>
          </p:nvPr>
        </p:nvPicPr>
        <p:blipFill>
          <a:blip r:embed="rId7"/>
          <a:stretch>
            <a:fillRect/>
          </a:stretch>
        </p:blipFill>
        <p:spPr>
          <a:xfrm>
            <a:off x="413268" y="926181"/>
            <a:ext cx="3322647" cy="2491985"/>
          </a:xfrm>
          <a:prstGeom prst="rect">
            <a:avLst/>
          </a:prstGeom>
        </p:spPr>
      </p:pic>
      <p:pic>
        <p:nvPicPr>
          <p:cNvPr id="9" name="testmsrmultithread">
            <a:hlinkClick r:id="" action="ppaction://media"/>
          </p:cNvPr>
          <p:cNvPicPr>
            <a:picLocks noChangeAspect="1"/>
          </p:cNvPicPr>
          <p:nvPr>
            <a:videoFile r:link="rId1"/>
            <p:extLst>
              <p:ext uri="{DAA4B4D4-6D71-4841-9C94-3DE7FCFB9230}">
                <p14:media xmlns:p14="http://schemas.microsoft.com/office/powerpoint/2010/main" r:embed="rId4">
                  <p14:trim end="3550"/>
                </p14:media>
              </p:ext>
            </p:extLst>
          </p:nvPr>
        </p:nvPicPr>
        <p:blipFill>
          <a:blip r:embed="rId8"/>
          <a:stretch>
            <a:fillRect/>
          </a:stretch>
        </p:blipFill>
        <p:spPr>
          <a:xfrm>
            <a:off x="8103929" y="897090"/>
            <a:ext cx="3361435" cy="2521076"/>
          </a:xfrm>
          <a:prstGeom prst="rect">
            <a:avLst/>
          </a:prstGeom>
        </p:spPr>
      </p:pic>
      <p:sp>
        <p:nvSpPr>
          <p:cNvPr id="10" name="TextBox 9"/>
          <p:cNvSpPr txBox="1"/>
          <p:nvPr/>
        </p:nvSpPr>
        <p:spPr>
          <a:xfrm>
            <a:off x="373875" y="3661895"/>
            <a:ext cx="3362040" cy="369332"/>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INPUT VIDEO</a:t>
            </a:r>
          </a:p>
        </p:txBody>
      </p:sp>
      <p:sp>
        <p:nvSpPr>
          <p:cNvPr id="11" name="TextBox 10"/>
          <p:cNvSpPr txBox="1"/>
          <p:nvPr/>
        </p:nvSpPr>
        <p:spPr>
          <a:xfrm>
            <a:off x="8004981" y="3472101"/>
            <a:ext cx="3362040" cy="646331"/>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MSRCR WITH </a:t>
            </a:r>
          </a:p>
          <a:p>
            <a:pPr algn="ctr"/>
            <a:r>
              <a:rPr lang="en-US" b="1" dirty="0">
                <a:solidFill>
                  <a:srgbClr val="00B050"/>
                </a:solidFill>
                <a:latin typeface="Calisto MT" panose="02040603050505030304" pitchFamily="18" charset="0"/>
                <a:cs typeface="Times New Roman" panose="02020603050405020304" pitchFamily="18" charset="0"/>
              </a:rPr>
              <a:t>MULTI-THREADING</a:t>
            </a:r>
          </a:p>
        </p:txBody>
      </p:sp>
      <p:sp>
        <p:nvSpPr>
          <p:cNvPr id="12" name="TextBox 11"/>
          <p:cNvSpPr txBox="1"/>
          <p:nvPr/>
        </p:nvSpPr>
        <p:spPr>
          <a:xfrm>
            <a:off x="4291488" y="3460594"/>
            <a:ext cx="3362040" cy="646331"/>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 MSRCR WITHOUT</a:t>
            </a:r>
          </a:p>
          <a:p>
            <a:pPr algn="ctr"/>
            <a:r>
              <a:rPr lang="en-US" b="1" dirty="0">
                <a:solidFill>
                  <a:srgbClr val="00B050"/>
                </a:solidFill>
                <a:latin typeface="Calisto MT" panose="02040603050505030304" pitchFamily="18" charset="0"/>
                <a:cs typeface="Times New Roman" panose="02020603050405020304" pitchFamily="18" charset="0"/>
              </a:rPr>
              <a:t> MULTI-THREADING</a:t>
            </a:r>
          </a:p>
        </p:txBody>
      </p:sp>
      <p:sp>
        <p:nvSpPr>
          <p:cNvPr id="21"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22"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19</a:t>
            </a:r>
          </a:p>
        </p:txBody>
      </p:sp>
      <p:graphicFrame>
        <p:nvGraphicFramePr>
          <p:cNvPr id="23" name="Table 22"/>
          <p:cNvGraphicFramePr>
            <a:graphicFrameLocks noGrp="1"/>
          </p:cNvGraphicFramePr>
          <p:nvPr>
            <p:extLst>
              <p:ext uri="{D42A27DB-BD31-4B8C-83A1-F6EECF244321}">
                <p14:modId xmlns:p14="http://schemas.microsoft.com/office/powerpoint/2010/main" val="2326314160"/>
              </p:ext>
            </p:extLst>
          </p:nvPr>
        </p:nvGraphicFramePr>
        <p:xfrm>
          <a:off x="4355952" y="4191792"/>
          <a:ext cx="2875257" cy="2123440"/>
        </p:xfrm>
        <a:graphic>
          <a:graphicData uri="http://schemas.openxmlformats.org/drawingml/2006/table">
            <a:tbl>
              <a:tblPr firstRow="1" bandRow="1">
                <a:tableStyleId>{2D5ABB26-0587-4C30-8999-92F81FD0307C}</a:tableStyleId>
              </a:tblPr>
              <a:tblGrid>
                <a:gridCol w="1007655">
                  <a:extLst>
                    <a:ext uri="{9D8B030D-6E8A-4147-A177-3AD203B41FA5}">
                      <a16:colId xmlns:a16="http://schemas.microsoft.com/office/drawing/2014/main" val="20000"/>
                    </a:ext>
                  </a:extLst>
                </a:gridCol>
                <a:gridCol w="1045028">
                  <a:extLst>
                    <a:ext uri="{9D8B030D-6E8A-4147-A177-3AD203B41FA5}">
                      <a16:colId xmlns:a16="http://schemas.microsoft.com/office/drawing/2014/main" val="20002"/>
                    </a:ext>
                  </a:extLst>
                </a:gridCol>
                <a:gridCol w="822574">
                  <a:extLst>
                    <a:ext uri="{9D8B030D-6E8A-4147-A177-3AD203B41FA5}">
                      <a16:colId xmlns:a16="http://schemas.microsoft.com/office/drawing/2014/main" val="20003"/>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Time</a:t>
                      </a:r>
                    </a:p>
                    <a:p>
                      <a:r>
                        <a:rPr lang="en-US" dirty="0">
                          <a:latin typeface="Calisto MT" panose="02040603050505030304" pitchFamily="18" charset="0"/>
                        </a:rPr>
                        <a:t>(sec)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13.4081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27.0247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63.9982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115.159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002912434"/>
              </p:ext>
            </p:extLst>
          </p:nvPr>
        </p:nvGraphicFramePr>
        <p:xfrm>
          <a:off x="8392181" y="4201989"/>
          <a:ext cx="2875257" cy="2123440"/>
        </p:xfrm>
        <a:graphic>
          <a:graphicData uri="http://schemas.openxmlformats.org/drawingml/2006/table">
            <a:tbl>
              <a:tblPr firstRow="1" bandRow="1">
                <a:tableStyleId>{2D5ABB26-0587-4C30-8999-92F81FD0307C}</a:tableStyleId>
              </a:tblPr>
              <a:tblGrid>
                <a:gridCol w="1007655">
                  <a:extLst>
                    <a:ext uri="{9D8B030D-6E8A-4147-A177-3AD203B41FA5}">
                      <a16:colId xmlns:a16="http://schemas.microsoft.com/office/drawing/2014/main" val="20000"/>
                    </a:ext>
                  </a:extLst>
                </a:gridCol>
                <a:gridCol w="1045028">
                  <a:extLst>
                    <a:ext uri="{9D8B030D-6E8A-4147-A177-3AD203B41FA5}">
                      <a16:colId xmlns:a16="http://schemas.microsoft.com/office/drawing/2014/main" val="20002"/>
                    </a:ext>
                  </a:extLst>
                </a:gridCol>
                <a:gridCol w="822574">
                  <a:extLst>
                    <a:ext uri="{9D8B030D-6E8A-4147-A177-3AD203B41FA5}">
                      <a16:colId xmlns:a16="http://schemas.microsoft.com/office/drawing/2014/main" val="20003"/>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Time</a:t>
                      </a:r>
                    </a:p>
                    <a:p>
                      <a:r>
                        <a:rPr lang="en-US" dirty="0">
                          <a:latin typeface="Calisto MT" panose="02040603050505030304" pitchFamily="18" charset="0"/>
                        </a:rPr>
                        <a:t>(sec)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5.856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12.532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31.253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52.94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Title 1">
            <a:extLst>
              <a:ext uri="{FF2B5EF4-FFF2-40B4-BE49-F238E27FC236}">
                <a16:creationId xmlns:a16="http://schemas.microsoft.com/office/drawing/2014/main" id="{01F69386-A4D9-436D-B4F0-D54A3ECD8607}"/>
              </a:ext>
            </a:extLst>
          </p:cNvPr>
          <p:cNvSpPr txBox="1">
            <a:spLocks/>
          </p:cNvSpPr>
          <p:nvPr/>
        </p:nvSpPr>
        <p:spPr>
          <a:xfrm>
            <a:off x="0" y="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MSRCR Output In Video</a:t>
            </a:r>
          </a:p>
        </p:txBody>
      </p:sp>
    </p:spTree>
    <p:extLst>
      <p:ext uri="{BB962C8B-B14F-4D97-AF65-F5344CB8AC3E}">
        <p14:creationId xmlns:p14="http://schemas.microsoft.com/office/powerpoint/2010/main" val="197335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996" fill="hold"/>
                                        <p:tgtEl>
                                          <p:spTgt spid="7"/>
                                        </p:tgtEl>
                                      </p:cBhvr>
                                    </p:cmd>
                                  </p:childTnLst>
                                </p:cTn>
                              </p:par>
                              <p:par>
                                <p:cTn id="7" presetID="1" presetClass="mediacall" presetSubtype="0" fill="hold" nodeType="withEffect">
                                  <p:stCondLst>
                                    <p:cond delay="0"/>
                                  </p:stCondLst>
                                  <p:childTnLst>
                                    <p:cmd type="call" cmd="playFrom(0.0)">
                                      <p:cBhvr>
                                        <p:cTn id="8" dur="85520" fill="hold"/>
                                        <p:tgtEl>
                                          <p:spTgt spid="8"/>
                                        </p:tgtEl>
                                      </p:cBhvr>
                                    </p:cmd>
                                  </p:childTnLst>
                                </p:cTn>
                              </p:par>
                              <p:par>
                                <p:cTn id="9" presetID="1" presetClass="mediacall" presetSubtype="0" fill="hold" nodeType="withEffect">
                                  <p:stCondLst>
                                    <p:cond delay="0"/>
                                  </p:stCondLst>
                                  <p:childTnLst>
                                    <p:cmd type="call" cmd="playFrom(0.0)">
                                      <p:cBhvr>
                                        <p:cTn id="10" dur="2899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7"/>
                </p:tgtEl>
              </p:cMediaNode>
            </p:video>
            <p:video>
              <p:cMediaNode vol="80000" mute="1">
                <p:cTn id="12" repeatCount="indefinite" fill="hold" display="0">
                  <p:stCondLst>
                    <p:cond delay="indefinite"/>
                  </p:stCondLst>
                </p:cTn>
                <p:tgtEl>
                  <p:spTgt spid="8"/>
                </p:tgtEl>
              </p:cMediaNode>
            </p:video>
            <p:video>
              <p:cMediaNode vol="80000" mute="1">
                <p:cTn id="13" repeatCount="indefinite"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estssrmultithread">
            <a:hlinkClick r:id="" action="ppaction://media"/>
          </p:cNvPr>
          <p:cNvPicPr>
            <a:picLocks noGrp="1" noChangeAspect="1"/>
          </p:cNvPicPr>
          <p:nvPr>
            <p:ph idx="1"/>
            <a:videoFile r:link="rId1"/>
            <p:extLst>
              <p:ext uri="{DAA4B4D4-6D71-4841-9C94-3DE7FCFB9230}">
                <p14:media xmlns:p14="http://schemas.microsoft.com/office/powerpoint/2010/main" r:embed="rId2">
                  <p14:trim end="3042"/>
                </p14:media>
              </p:ext>
            </p:extLst>
          </p:nvPr>
        </p:nvPicPr>
        <p:blipFill>
          <a:blip r:embed="rId5"/>
          <a:stretch>
            <a:fillRect/>
          </a:stretch>
        </p:blipFill>
        <p:spPr>
          <a:xfrm>
            <a:off x="377825" y="877888"/>
            <a:ext cx="3357563" cy="2517775"/>
          </a:xfrm>
          <a:prstGeom prst="rect">
            <a:avLst/>
          </a:prstGeom>
        </p:spPr>
      </p:pic>
      <p:pic>
        <p:nvPicPr>
          <p:cNvPr id="9" name="testmsrmultithread">
            <a:hlinkClick r:id="" action="ppaction://media"/>
          </p:cNvPr>
          <p:cNvPicPr>
            <a:picLocks noChangeAspect="1"/>
          </p:cNvPicPr>
          <p:nvPr>
            <a:videoFile r:link="rId1"/>
            <p:extLst>
              <p:ext uri="{DAA4B4D4-6D71-4841-9C94-3DE7FCFB9230}">
                <p14:media xmlns:p14="http://schemas.microsoft.com/office/powerpoint/2010/main" r:embed="rId3">
                  <p14:trim end="2765"/>
                </p14:media>
              </p:ext>
            </p:extLst>
          </p:nvPr>
        </p:nvPicPr>
        <p:blipFill>
          <a:blip r:embed="rId6"/>
          <a:stretch>
            <a:fillRect/>
          </a:stretch>
        </p:blipFill>
        <p:spPr>
          <a:xfrm>
            <a:off x="4306272" y="877838"/>
            <a:ext cx="3357220" cy="2517915"/>
          </a:xfrm>
          <a:prstGeom prst="rect">
            <a:avLst/>
          </a:prstGeom>
        </p:spPr>
      </p:pic>
      <p:sp>
        <p:nvSpPr>
          <p:cNvPr id="11" name="TextBox 10"/>
          <p:cNvSpPr txBox="1"/>
          <p:nvPr/>
        </p:nvSpPr>
        <p:spPr>
          <a:xfrm>
            <a:off x="4306272" y="3479310"/>
            <a:ext cx="3362040" cy="646331"/>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MSR WITH </a:t>
            </a:r>
          </a:p>
          <a:p>
            <a:pPr algn="ctr"/>
            <a:r>
              <a:rPr lang="en-US" b="1" dirty="0">
                <a:solidFill>
                  <a:srgbClr val="00B050"/>
                </a:solidFill>
                <a:latin typeface="Calisto MT" panose="02040603050505030304" pitchFamily="18" charset="0"/>
                <a:cs typeface="Times New Roman" panose="02020603050405020304" pitchFamily="18" charset="0"/>
              </a:rPr>
              <a:t>MULTI-THREADING</a:t>
            </a:r>
          </a:p>
        </p:txBody>
      </p:sp>
      <p:sp>
        <p:nvSpPr>
          <p:cNvPr id="12" name="TextBox 11"/>
          <p:cNvSpPr txBox="1"/>
          <p:nvPr/>
        </p:nvSpPr>
        <p:spPr>
          <a:xfrm>
            <a:off x="504224" y="3479310"/>
            <a:ext cx="3362040" cy="646331"/>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 SSR WITH</a:t>
            </a:r>
          </a:p>
          <a:p>
            <a:pPr algn="ctr"/>
            <a:r>
              <a:rPr lang="en-US" b="1" dirty="0">
                <a:solidFill>
                  <a:srgbClr val="00B050"/>
                </a:solidFill>
                <a:latin typeface="Calisto MT" panose="02040603050505030304" pitchFamily="18" charset="0"/>
                <a:cs typeface="Times New Roman" panose="02020603050405020304" pitchFamily="18" charset="0"/>
              </a:rPr>
              <a:t> MULTI-THREADING</a:t>
            </a:r>
          </a:p>
        </p:txBody>
      </p:sp>
      <p:sp>
        <p:nvSpPr>
          <p:cNvPr id="21"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22"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20</a:t>
            </a:r>
          </a:p>
        </p:txBody>
      </p:sp>
      <p:graphicFrame>
        <p:nvGraphicFramePr>
          <p:cNvPr id="23" name="Table 22"/>
          <p:cNvGraphicFramePr>
            <a:graphicFrameLocks noGrp="1"/>
          </p:cNvGraphicFramePr>
          <p:nvPr>
            <p:extLst>
              <p:ext uri="{D42A27DB-BD31-4B8C-83A1-F6EECF244321}">
                <p14:modId xmlns:p14="http://schemas.microsoft.com/office/powerpoint/2010/main" val="4273219147"/>
              </p:ext>
            </p:extLst>
          </p:nvPr>
        </p:nvGraphicFramePr>
        <p:xfrm>
          <a:off x="747615" y="4129225"/>
          <a:ext cx="2875257" cy="2123440"/>
        </p:xfrm>
        <a:graphic>
          <a:graphicData uri="http://schemas.openxmlformats.org/drawingml/2006/table">
            <a:tbl>
              <a:tblPr firstRow="1" bandRow="1">
                <a:tableStyleId>{2D5ABB26-0587-4C30-8999-92F81FD0307C}</a:tableStyleId>
              </a:tblPr>
              <a:tblGrid>
                <a:gridCol w="1007655">
                  <a:extLst>
                    <a:ext uri="{9D8B030D-6E8A-4147-A177-3AD203B41FA5}">
                      <a16:colId xmlns:a16="http://schemas.microsoft.com/office/drawing/2014/main" val="20000"/>
                    </a:ext>
                  </a:extLst>
                </a:gridCol>
                <a:gridCol w="1045028">
                  <a:extLst>
                    <a:ext uri="{9D8B030D-6E8A-4147-A177-3AD203B41FA5}">
                      <a16:colId xmlns:a16="http://schemas.microsoft.com/office/drawing/2014/main" val="20002"/>
                    </a:ext>
                  </a:extLst>
                </a:gridCol>
                <a:gridCol w="822574">
                  <a:extLst>
                    <a:ext uri="{9D8B030D-6E8A-4147-A177-3AD203B41FA5}">
                      <a16:colId xmlns:a16="http://schemas.microsoft.com/office/drawing/2014/main" val="20003"/>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Time</a:t>
                      </a:r>
                    </a:p>
                    <a:p>
                      <a:r>
                        <a:rPr lang="en-US" dirty="0">
                          <a:latin typeface="Calisto MT" panose="02040603050505030304" pitchFamily="18" charset="0"/>
                        </a:rPr>
                        <a:t>(sec)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3.232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6.358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15.724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28.2399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4214295475"/>
              </p:ext>
            </p:extLst>
          </p:nvPr>
        </p:nvGraphicFramePr>
        <p:xfrm>
          <a:off x="4547253" y="4125641"/>
          <a:ext cx="2875257" cy="2123440"/>
        </p:xfrm>
        <a:graphic>
          <a:graphicData uri="http://schemas.openxmlformats.org/drawingml/2006/table">
            <a:tbl>
              <a:tblPr firstRow="1" bandRow="1">
                <a:tableStyleId>{2D5ABB26-0587-4C30-8999-92F81FD0307C}</a:tableStyleId>
              </a:tblPr>
              <a:tblGrid>
                <a:gridCol w="1007655">
                  <a:extLst>
                    <a:ext uri="{9D8B030D-6E8A-4147-A177-3AD203B41FA5}">
                      <a16:colId xmlns:a16="http://schemas.microsoft.com/office/drawing/2014/main" val="20000"/>
                    </a:ext>
                  </a:extLst>
                </a:gridCol>
                <a:gridCol w="1045028">
                  <a:extLst>
                    <a:ext uri="{9D8B030D-6E8A-4147-A177-3AD203B41FA5}">
                      <a16:colId xmlns:a16="http://schemas.microsoft.com/office/drawing/2014/main" val="20002"/>
                    </a:ext>
                  </a:extLst>
                </a:gridCol>
                <a:gridCol w="822574">
                  <a:extLst>
                    <a:ext uri="{9D8B030D-6E8A-4147-A177-3AD203B41FA5}">
                      <a16:colId xmlns:a16="http://schemas.microsoft.com/office/drawing/2014/main" val="20003"/>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Time</a:t>
                      </a:r>
                    </a:p>
                    <a:p>
                      <a:r>
                        <a:rPr lang="en-US" dirty="0">
                          <a:latin typeface="Calisto MT" panose="02040603050505030304" pitchFamily="18" charset="0"/>
                        </a:rPr>
                        <a:t>(sec)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5.2397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10.573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25.0743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42.7988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3" name="testmsrmultithread">
            <a:hlinkClick r:id="" action="ppaction://media"/>
          </p:cNvPr>
          <p:cNvPicPr>
            <a:picLocks noChangeAspect="1"/>
          </p:cNvPicPr>
          <p:nvPr>
            <a:videoFile r:link="rId1"/>
            <p:extLst>
              <p:ext uri="{DAA4B4D4-6D71-4841-9C94-3DE7FCFB9230}">
                <p14:media xmlns:p14="http://schemas.microsoft.com/office/powerpoint/2010/main" r:embed="rId3">
                  <p14:trim end="3550"/>
                </p14:media>
              </p:ext>
            </p:extLst>
          </p:nvPr>
        </p:nvPicPr>
        <p:blipFill>
          <a:blip r:embed="rId6"/>
          <a:stretch>
            <a:fillRect/>
          </a:stretch>
        </p:blipFill>
        <p:spPr>
          <a:xfrm>
            <a:off x="8103929" y="897090"/>
            <a:ext cx="3361435" cy="2521076"/>
          </a:xfrm>
          <a:prstGeom prst="rect">
            <a:avLst/>
          </a:prstGeom>
        </p:spPr>
      </p:pic>
      <p:sp>
        <p:nvSpPr>
          <p:cNvPr id="14" name="TextBox 13"/>
          <p:cNvSpPr txBox="1"/>
          <p:nvPr/>
        </p:nvSpPr>
        <p:spPr>
          <a:xfrm>
            <a:off x="8004981" y="3472101"/>
            <a:ext cx="3362040" cy="646331"/>
          </a:xfrm>
          <a:prstGeom prst="rect">
            <a:avLst/>
          </a:prstGeom>
          <a:noFill/>
        </p:spPr>
        <p:txBody>
          <a:bodyPr wrap="square" rtlCol="0">
            <a:spAutoFit/>
          </a:bodyPr>
          <a:lstStyle/>
          <a:p>
            <a:pPr algn="ctr"/>
            <a:r>
              <a:rPr lang="en-US" b="1" dirty="0">
                <a:solidFill>
                  <a:srgbClr val="00B050"/>
                </a:solidFill>
                <a:latin typeface="Calisto MT" panose="02040603050505030304" pitchFamily="18" charset="0"/>
                <a:cs typeface="Times New Roman" panose="02020603050405020304" pitchFamily="18" charset="0"/>
              </a:rPr>
              <a:t>MSRCR WITH </a:t>
            </a:r>
          </a:p>
          <a:p>
            <a:pPr algn="ctr"/>
            <a:r>
              <a:rPr lang="en-US" b="1" dirty="0">
                <a:solidFill>
                  <a:srgbClr val="00B050"/>
                </a:solidFill>
                <a:latin typeface="Calisto MT" panose="02040603050505030304" pitchFamily="18" charset="0"/>
                <a:cs typeface="Times New Roman" panose="02020603050405020304" pitchFamily="18" charset="0"/>
              </a:rPr>
              <a:t>MULTI-THREADING</a:t>
            </a:r>
          </a:p>
        </p:txBody>
      </p:sp>
      <p:graphicFrame>
        <p:nvGraphicFramePr>
          <p:cNvPr id="15" name="Table 14"/>
          <p:cNvGraphicFramePr>
            <a:graphicFrameLocks noGrp="1"/>
          </p:cNvGraphicFramePr>
          <p:nvPr>
            <p:extLst>
              <p:ext uri="{D42A27DB-BD31-4B8C-83A1-F6EECF244321}">
                <p14:modId xmlns:p14="http://schemas.microsoft.com/office/powerpoint/2010/main" val="1503017739"/>
              </p:ext>
            </p:extLst>
          </p:nvPr>
        </p:nvGraphicFramePr>
        <p:xfrm>
          <a:off x="8491764" y="4125641"/>
          <a:ext cx="2875257" cy="2123440"/>
        </p:xfrm>
        <a:graphic>
          <a:graphicData uri="http://schemas.openxmlformats.org/drawingml/2006/table">
            <a:tbl>
              <a:tblPr firstRow="1" bandRow="1">
                <a:tableStyleId>{2D5ABB26-0587-4C30-8999-92F81FD0307C}</a:tableStyleId>
              </a:tblPr>
              <a:tblGrid>
                <a:gridCol w="1007655">
                  <a:extLst>
                    <a:ext uri="{9D8B030D-6E8A-4147-A177-3AD203B41FA5}">
                      <a16:colId xmlns:a16="http://schemas.microsoft.com/office/drawing/2014/main" val="20000"/>
                    </a:ext>
                  </a:extLst>
                </a:gridCol>
                <a:gridCol w="1045028">
                  <a:extLst>
                    <a:ext uri="{9D8B030D-6E8A-4147-A177-3AD203B41FA5}">
                      <a16:colId xmlns:a16="http://schemas.microsoft.com/office/drawing/2014/main" val="20002"/>
                    </a:ext>
                  </a:extLst>
                </a:gridCol>
                <a:gridCol w="822574">
                  <a:extLst>
                    <a:ext uri="{9D8B030D-6E8A-4147-A177-3AD203B41FA5}">
                      <a16:colId xmlns:a16="http://schemas.microsoft.com/office/drawing/2014/main" val="20003"/>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Time</a:t>
                      </a:r>
                    </a:p>
                    <a:p>
                      <a:r>
                        <a:rPr lang="en-US" dirty="0">
                          <a:latin typeface="Calisto MT" panose="02040603050505030304" pitchFamily="18" charset="0"/>
                        </a:rPr>
                        <a:t>(sec)</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5.856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12.532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31.253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16</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52.94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 name="Title 1">
            <a:extLst>
              <a:ext uri="{FF2B5EF4-FFF2-40B4-BE49-F238E27FC236}">
                <a16:creationId xmlns:a16="http://schemas.microsoft.com/office/drawing/2014/main" id="{838A356D-9B4D-40EE-A914-BBF515EBDCF8}"/>
              </a:ext>
            </a:extLst>
          </p:cNvPr>
          <p:cNvSpPr txBox="1">
            <a:spLocks/>
          </p:cNvSpPr>
          <p:nvPr/>
        </p:nvSpPr>
        <p:spPr>
          <a:xfrm>
            <a:off x="0" y="-9725"/>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Comparison Between SSR, MSR &amp; MSRCR</a:t>
            </a:r>
          </a:p>
        </p:txBody>
      </p:sp>
    </p:spTree>
    <p:extLst>
      <p:ext uri="{BB962C8B-B14F-4D97-AF65-F5344CB8AC3E}">
        <p14:creationId xmlns:p14="http://schemas.microsoft.com/office/powerpoint/2010/main" val="130156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372" fill="hold"/>
                                        <p:tgtEl>
                                          <p:spTgt spid="8"/>
                                        </p:tgtEl>
                                      </p:cBhvr>
                                    </p:cmd>
                                  </p:childTnLst>
                                </p:cTn>
                              </p:par>
                              <p:par>
                                <p:cTn id="7" presetID="1" presetClass="mediacall" presetSubtype="0" fill="hold" nodeType="withEffect">
                                  <p:stCondLst>
                                    <p:cond delay="0"/>
                                  </p:stCondLst>
                                  <p:childTnLst>
                                    <p:cmd type="call" cmd="playFrom(0.0)">
                                      <p:cBhvr>
                                        <p:cTn id="8" dur="29781" fill="hold"/>
                                        <p:tgtEl>
                                          <p:spTgt spid="9"/>
                                        </p:tgtEl>
                                      </p:cBhvr>
                                    </p:cmd>
                                  </p:childTnLst>
                                </p:cTn>
                              </p:par>
                              <p:par>
                                <p:cTn id="9" presetID="1" presetClass="mediacall" presetSubtype="0" fill="hold" nodeType="withEffect">
                                  <p:stCondLst>
                                    <p:cond delay="0"/>
                                  </p:stCondLst>
                                  <p:childTnLst>
                                    <p:cmd type="call" cmd="playFrom(0.0)">
                                      <p:cBhvr>
                                        <p:cTn id="10" dur="2899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8"/>
                </p:tgtEl>
              </p:cMediaNode>
            </p:video>
            <p:video>
              <p:cMediaNode vol="80000" mute="1">
                <p:cTn id="12" repeatCount="indefinite" fill="hold" display="0">
                  <p:stCondLst>
                    <p:cond delay="indefinite"/>
                  </p:stCondLst>
                </p:cTn>
                <p:tgtEl>
                  <p:spTgt spid="9"/>
                </p:tgtEl>
              </p:cMediaNode>
            </p:video>
            <p:video>
              <p:cMediaNode vol="80000" mute="1">
                <p:cTn id="13" repeatCount="indefinite" fill="hold" display="0">
                  <p:stCondLst>
                    <p:cond delay="indefinite"/>
                  </p:stCondLst>
                </p:cTn>
                <p:tgtEl>
                  <p:spTgt spid="1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7DD55-369A-489A-B4C7-A4DB625E5E6B}" type="datetime1">
              <a:rPr lang="en-US" smtClean="0">
                <a:latin typeface="Times New Roman" panose="02020603050405020304" pitchFamily="18" charset="0"/>
                <a:cs typeface="Times New Roman" panose="02020603050405020304" pitchFamily="18" charset="0"/>
              </a:rPr>
              <a:t>4/10/2019</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latin typeface="Times New Roman" panose="02020603050405020304" pitchFamily="18" charset="0"/>
                <a:cs typeface="Times New Roman" panose="02020603050405020304" pitchFamily="18" charset="0"/>
              </a:rPr>
              <a:t>22</a:t>
            </a:fld>
            <a:endParaRPr lang="en-US">
              <a:latin typeface="Times New Roman" panose="02020603050405020304" pitchFamily="18" charset="0"/>
              <a:cs typeface="Times New Roman" panose="02020603050405020304" pitchFamily="18" charset="0"/>
            </a:endParaRPr>
          </a:p>
        </p:txBody>
      </p:sp>
      <p:sp>
        <p:nvSpPr>
          <p:cNvPr id="9" name="TextBox 8"/>
          <p:cNvSpPr txBox="1"/>
          <p:nvPr/>
        </p:nvSpPr>
        <p:spPr>
          <a:xfrm>
            <a:off x="1647371" y="1689942"/>
            <a:ext cx="8897257" cy="3139321"/>
          </a:xfrm>
          <a:prstGeom prst="rect">
            <a:avLst/>
          </a:prstGeom>
          <a:solidFill>
            <a:srgbClr val="00B0F0"/>
          </a:solidFill>
        </p:spPr>
        <p:txBody>
          <a:bodyPr wrap="square" rtlCol="0">
            <a:spAutoFit/>
          </a:bodyPr>
          <a:lstStyle/>
          <a:p>
            <a:pPr algn="ctr"/>
            <a:r>
              <a:rPr lang="en-US" sz="6600" b="1" dirty="0">
                <a:latin typeface="Bookman Old Style" panose="02050604050505020204" pitchFamily="18" charset="0"/>
                <a:cs typeface="Times New Roman" panose="02020603050405020304" pitchFamily="18" charset="0"/>
              </a:rPr>
              <a:t>OPTIMIZATION ON EMBEDDED BOARDS</a:t>
            </a:r>
          </a:p>
        </p:txBody>
      </p:sp>
      <p:sp>
        <p:nvSpPr>
          <p:cNvPr id="7"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0"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21</a:t>
            </a:r>
          </a:p>
        </p:txBody>
      </p:sp>
    </p:spTree>
    <p:extLst>
      <p:ext uri="{BB962C8B-B14F-4D97-AF65-F5344CB8AC3E}">
        <p14:creationId xmlns:p14="http://schemas.microsoft.com/office/powerpoint/2010/main" val="694673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23</a:t>
            </a:fld>
            <a:endParaRPr lang="en-US"/>
          </a:p>
        </p:txBody>
      </p:sp>
      <p:sp>
        <p:nvSpPr>
          <p:cNvPr id="8"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9"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22</a:t>
            </a:r>
          </a:p>
        </p:txBody>
      </p:sp>
      <p:sp>
        <p:nvSpPr>
          <p:cNvPr id="10" name="Rectangle 9"/>
          <p:cNvSpPr/>
          <p:nvPr/>
        </p:nvSpPr>
        <p:spPr>
          <a:xfrm>
            <a:off x="474309" y="3854584"/>
            <a:ext cx="5326369" cy="2308324"/>
          </a:xfrm>
          <a:prstGeom prst="rect">
            <a:avLst/>
          </a:prstGeom>
        </p:spPr>
        <p:txBody>
          <a:bodyPr wrap="square">
            <a:spAutoFit/>
          </a:bodyPr>
          <a:lstStyle/>
          <a:p>
            <a:r>
              <a:rPr lang="en-US" b="1" dirty="0">
                <a:solidFill>
                  <a:srgbClr val="222222"/>
                </a:solidFill>
                <a:latin typeface="Calisto MT" panose="02040603050505030304" pitchFamily="18" charset="0"/>
                <a:cs typeface="Times New Roman" panose="02020603050405020304" pitchFamily="18" charset="0"/>
              </a:rPr>
              <a:t>CPU:</a:t>
            </a:r>
            <a:r>
              <a:rPr lang="en-US" dirty="0">
                <a:solidFill>
                  <a:srgbClr val="222222"/>
                </a:solidFill>
                <a:latin typeface="Calisto MT" panose="02040603050505030304" pitchFamily="18" charset="0"/>
                <a:cs typeface="Times New Roman" panose="02020603050405020304" pitchFamily="18" charset="0"/>
              </a:rPr>
              <a:t> </a:t>
            </a:r>
            <a:r>
              <a:rPr lang="en-US" b="1" dirty="0">
                <a:solidFill>
                  <a:schemeClr val="accent1">
                    <a:lumMod val="75000"/>
                  </a:schemeClr>
                </a:solidFill>
                <a:latin typeface="Calisto MT" panose="02040603050505030304" pitchFamily="18" charset="0"/>
                <a:cs typeface="Times New Roman" panose="02020603050405020304" pitchFamily="18" charset="0"/>
              </a:rPr>
              <a:t>Intel Pentium N3710</a:t>
            </a:r>
            <a:r>
              <a:rPr lang="en-US" dirty="0">
                <a:solidFill>
                  <a:srgbClr val="222222"/>
                </a:solidFill>
                <a:latin typeface="Calisto MT" panose="02040603050505030304" pitchFamily="18" charset="0"/>
                <a:cs typeface="Times New Roman" panose="02020603050405020304" pitchFamily="18" charset="0"/>
              </a:rPr>
              <a:t> 2.56Ghz</a:t>
            </a:r>
            <a:br>
              <a:rPr lang="en-US" dirty="0">
                <a:latin typeface="Calisto MT" panose="02040603050505030304" pitchFamily="18" charset="0"/>
                <a:cs typeface="Times New Roman" panose="02020603050405020304" pitchFamily="18" charset="0"/>
              </a:rPr>
            </a:br>
            <a:br>
              <a:rPr lang="en-US" dirty="0">
                <a:latin typeface="Calisto MT" panose="02040603050505030304" pitchFamily="18" charset="0"/>
                <a:cs typeface="Times New Roman" panose="02020603050405020304" pitchFamily="18" charset="0"/>
              </a:rPr>
            </a:br>
            <a:r>
              <a:rPr lang="en-US" b="1" dirty="0">
                <a:solidFill>
                  <a:srgbClr val="222222"/>
                </a:solidFill>
                <a:latin typeface="Calisto MT" panose="02040603050505030304" pitchFamily="18" charset="0"/>
                <a:cs typeface="Times New Roman" panose="02020603050405020304" pitchFamily="18" charset="0"/>
              </a:rPr>
              <a:t>Integrated graphics:</a:t>
            </a:r>
            <a:r>
              <a:rPr lang="en-US" dirty="0">
                <a:solidFill>
                  <a:srgbClr val="222222"/>
                </a:solidFill>
                <a:latin typeface="Calisto MT" panose="02040603050505030304" pitchFamily="18" charset="0"/>
                <a:cs typeface="Times New Roman" panose="02020603050405020304" pitchFamily="18" charset="0"/>
              </a:rPr>
              <a:t> Intel HD Graphics 405, up to 700MHz 16 execution units</a:t>
            </a:r>
            <a:br>
              <a:rPr lang="en-US" dirty="0">
                <a:latin typeface="Calisto MT" panose="02040603050505030304" pitchFamily="18" charset="0"/>
                <a:cs typeface="Times New Roman" panose="02020603050405020304" pitchFamily="18" charset="0"/>
              </a:rPr>
            </a:br>
            <a:br>
              <a:rPr lang="en-US" dirty="0">
                <a:latin typeface="Calisto MT" panose="02040603050505030304" pitchFamily="18" charset="0"/>
                <a:cs typeface="Times New Roman" panose="02020603050405020304" pitchFamily="18" charset="0"/>
              </a:rPr>
            </a:br>
            <a:r>
              <a:rPr lang="en-US" b="1" dirty="0">
                <a:solidFill>
                  <a:srgbClr val="222222"/>
                </a:solidFill>
                <a:latin typeface="Calisto MT" panose="02040603050505030304" pitchFamily="18" charset="0"/>
                <a:cs typeface="Times New Roman" panose="02020603050405020304" pitchFamily="18" charset="0"/>
              </a:rPr>
              <a:t>RAM:</a:t>
            </a:r>
            <a:r>
              <a:rPr lang="en-US" dirty="0">
                <a:solidFill>
                  <a:srgbClr val="222222"/>
                </a:solidFill>
                <a:latin typeface="Calisto MT" panose="02040603050505030304" pitchFamily="18" charset="0"/>
                <a:cs typeface="Times New Roman" panose="02020603050405020304" pitchFamily="18" charset="0"/>
              </a:rPr>
              <a:t> 8GB DDR3L Dual Channel</a:t>
            </a:r>
            <a:br>
              <a:rPr lang="en-US" dirty="0">
                <a:latin typeface="Calisto MT" panose="02040603050505030304" pitchFamily="18" charset="0"/>
                <a:cs typeface="Times New Roman" panose="02020603050405020304" pitchFamily="18" charset="0"/>
              </a:rPr>
            </a:br>
            <a:endParaRPr lang="en-US" dirty="0">
              <a:latin typeface="Calisto MT" panose="02040603050505030304" pitchFamily="18" charset="0"/>
              <a:cs typeface="Times New Roman" panose="02020603050405020304" pitchFamily="18" charset="0"/>
            </a:endParaRPr>
          </a:p>
          <a:p>
            <a:r>
              <a:rPr lang="en-US" b="1" dirty="0">
                <a:latin typeface="Calisto MT" panose="02040603050505030304" pitchFamily="18" charset="0"/>
                <a:cs typeface="Times New Roman" panose="02020603050405020304" pitchFamily="18" charset="0"/>
              </a:rPr>
              <a:t>Storage: </a:t>
            </a:r>
            <a:r>
              <a:rPr lang="en-US" dirty="0">
                <a:solidFill>
                  <a:srgbClr val="222222"/>
                </a:solidFill>
                <a:latin typeface="Calisto MT" panose="02040603050505030304" pitchFamily="18" charset="0"/>
                <a:cs typeface="Times New Roman" panose="02020603050405020304" pitchFamily="18" charset="0"/>
              </a:rPr>
              <a:t>32GB EMMC Storage</a:t>
            </a:r>
            <a:endParaRPr lang="en-US" dirty="0">
              <a:latin typeface="Calisto MT" panose="0204060305050503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09" y="771659"/>
            <a:ext cx="4601842" cy="3405363"/>
          </a:xfrm>
          <a:prstGeom prst="rect">
            <a:avLst/>
          </a:prstGeom>
        </p:spPr>
      </p:pic>
      <p:pic>
        <p:nvPicPr>
          <p:cNvPr id="14" name="Picture 13">
            <a:extLst>
              <a:ext uri="{FF2B5EF4-FFF2-40B4-BE49-F238E27FC236}">
                <a16:creationId xmlns:a16="http://schemas.microsoft.com/office/drawing/2014/main" id="{EC0483AD-A37F-4C41-90EB-BB8840627A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2157" y="1039876"/>
            <a:ext cx="2743200" cy="2743200"/>
          </a:xfrm>
          <a:prstGeom prst="rect">
            <a:avLst/>
          </a:prstGeom>
        </p:spPr>
      </p:pic>
      <p:sp>
        <p:nvSpPr>
          <p:cNvPr id="2" name="Rectangle 1">
            <a:extLst>
              <a:ext uri="{FF2B5EF4-FFF2-40B4-BE49-F238E27FC236}">
                <a16:creationId xmlns:a16="http://schemas.microsoft.com/office/drawing/2014/main" id="{7E449158-07E7-45CC-A472-BA4541955F89}"/>
              </a:ext>
            </a:extLst>
          </p:cNvPr>
          <p:cNvSpPr/>
          <p:nvPr/>
        </p:nvSpPr>
        <p:spPr>
          <a:xfrm>
            <a:off x="5867105" y="3891911"/>
            <a:ext cx="6557124" cy="2246769"/>
          </a:xfrm>
          <a:prstGeom prst="rect">
            <a:avLst/>
          </a:prstGeom>
        </p:spPr>
        <p:txBody>
          <a:bodyPr wrap="square">
            <a:spAutoFit/>
          </a:bodyPr>
          <a:lstStyle/>
          <a:p>
            <a:r>
              <a:rPr lang="en-US" sz="2000" b="1" dirty="0">
                <a:latin typeface="Calisto MT" panose="02040603050505030304" pitchFamily="18" charset="0"/>
                <a:cs typeface="Times New Roman" panose="02020603050405020304" pitchFamily="18" charset="0"/>
              </a:rPr>
              <a:t>GPU:</a:t>
            </a:r>
            <a:r>
              <a:rPr lang="en-US" sz="2000" dirty="0">
                <a:latin typeface="Calisto MT" panose="02040603050505030304" pitchFamily="18" charset="0"/>
                <a:cs typeface="Times New Roman" panose="02020603050405020304" pitchFamily="18" charset="0"/>
              </a:rPr>
              <a:t> </a:t>
            </a:r>
            <a:r>
              <a:rPr lang="en-US" sz="2000" dirty="0">
                <a:solidFill>
                  <a:schemeClr val="accent1">
                    <a:lumMod val="75000"/>
                  </a:schemeClr>
                </a:solidFill>
                <a:latin typeface="Calisto MT" panose="02040603050505030304" pitchFamily="18" charset="0"/>
                <a:cs typeface="Times New Roman" panose="02020603050405020304" pitchFamily="18" charset="0"/>
              </a:rPr>
              <a:t>NVIDIA </a:t>
            </a:r>
            <a:r>
              <a:rPr lang="en-US" sz="2000" b="1" dirty="0">
                <a:solidFill>
                  <a:schemeClr val="accent1">
                    <a:lumMod val="75000"/>
                  </a:schemeClr>
                </a:solidFill>
                <a:latin typeface="Calisto MT" panose="02040603050505030304" pitchFamily="18" charset="0"/>
                <a:cs typeface="Times New Roman" panose="02020603050405020304" pitchFamily="18" charset="0"/>
              </a:rPr>
              <a:t>Kepler</a:t>
            </a:r>
            <a:r>
              <a:rPr lang="en-US" sz="2000" dirty="0">
                <a:solidFill>
                  <a:schemeClr val="accent1">
                    <a:lumMod val="75000"/>
                  </a:schemeClr>
                </a:solidFill>
                <a:latin typeface="Calisto MT" panose="02040603050505030304" pitchFamily="18" charset="0"/>
                <a:cs typeface="Times New Roman" panose="02020603050405020304" pitchFamily="18" charset="0"/>
              </a:rPr>
              <a:t> "GK20a" </a:t>
            </a:r>
            <a:r>
              <a:rPr lang="en-US" sz="2000" dirty="0">
                <a:latin typeface="Calisto MT" panose="02040603050505030304" pitchFamily="18" charset="0"/>
                <a:cs typeface="Times New Roman" panose="02020603050405020304" pitchFamily="18" charset="0"/>
              </a:rPr>
              <a:t>GPU with 192    SM3.2 CUDA cores </a:t>
            </a:r>
          </a:p>
          <a:p>
            <a:r>
              <a:rPr lang="en-US" sz="2000" b="1" dirty="0">
                <a:latin typeface="Calisto MT" panose="02040603050505030304" pitchFamily="18" charset="0"/>
                <a:cs typeface="Times New Roman" panose="02020603050405020304" pitchFamily="18" charset="0"/>
              </a:rPr>
              <a:t>CPU:</a:t>
            </a:r>
            <a:r>
              <a:rPr lang="en-US" sz="2000" dirty="0">
                <a:latin typeface="Calisto MT" panose="02040603050505030304" pitchFamily="18" charset="0"/>
                <a:cs typeface="Times New Roman" panose="02020603050405020304" pitchFamily="18" charset="0"/>
              </a:rPr>
              <a:t> NVIDIA "4-Plus-1" 2.32GHz ARM quad-core </a:t>
            </a:r>
            <a:r>
              <a:rPr lang="en-US" sz="2000" b="1" dirty="0">
                <a:solidFill>
                  <a:schemeClr val="accent1">
                    <a:lumMod val="75000"/>
                  </a:schemeClr>
                </a:solidFill>
                <a:latin typeface="Calisto MT" panose="02040603050505030304" pitchFamily="18" charset="0"/>
                <a:cs typeface="Times New Roman" panose="02020603050405020304" pitchFamily="18" charset="0"/>
              </a:rPr>
              <a:t>Cortex-A15</a:t>
            </a:r>
            <a:r>
              <a:rPr lang="en-US" sz="2000" dirty="0">
                <a:latin typeface="Calisto MT" panose="02040603050505030304" pitchFamily="18" charset="0"/>
                <a:cs typeface="Times New Roman" panose="02020603050405020304" pitchFamily="18" charset="0"/>
              </a:rPr>
              <a:t> CPU</a:t>
            </a:r>
          </a:p>
          <a:p>
            <a:r>
              <a:rPr lang="en-US" sz="2000" b="1" dirty="0">
                <a:latin typeface="Calisto MT" panose="02040603050505030304" pitchFamily="18" charset="0"/>
                <a:cs typeface="Times New Roman" panose="02020603050405020304" pitchFamily="18" charset="0"/>
              </a:rPr>
              <a:t>DRAM:</a:t>
            </a:r>
            <a:r>
              <a:rPr lang="en-US" sz="2000" dirty="0">
                <a:latin typeface="Calisto MT" panose="02040603050505030304" pitchFamily="18" charset="0"/>
                <a:cs typeface="Times New Roman" panose="02020603050405020304" pitchFamily="18" charset="0"/>
              </a:rPr>
              <a:t> 2GB DDR3L 933MHz EMC x16 using 64-bit data width</a:t>
            </a:r>
          </a:p>
          <a:p>
            <a:r>
              <a:rPr lang="en-US" sz="2000" b="1" dirty="0">
                <a:latin typeface="Calisto MT" panose="02040603050505030304" pitchFamily="18" charset="0"/>
                <a:cs typeface="Times New Roman" panose="02020603050405020304" pitchFamily="18" charset="0"/>
              </a:rPr>
              <a:t>Storage:</a:t>
            </a:r>
            <a:r>
              <a:rPr lang="en-US" sz="2000" dirty="0">
                <a:latin typeface="Calisto MT" panose="02040603050505030304" pitchFamily="18" charset="0"/>
                <a:cs typeface="Times New Roman" panose="02020603050405020304" pitchFamily="18" charset="0"/>
              </a:rPr>
              <a:t> 16GB fast eMMC 4.51</a:t>
            </a:r>
          </a:p>
        </p:txBody>
      </p:sp>
      <p:sp>
        <p:nvSpPr>
          <p:cNvPr id="15" name="Title 1">
            <a:extLst>
              <a:ext uri="{FF2B5EF4-FFF2-40B4-BE49-F238E27FC236}">
                <a16:creationId xmlns:a16="http://schemas.microsoft.com/office/drawing/2014/main" id="{FD19CD29-4A19-46AA-8245-9850DD820F64}"/>
              </a:ext>
            </a:extLst>
          </p:cNvPr>
          <p:cNvSpPr txBox="1">
            <a:spLocks/>
          </p:cNvSpPr>
          <p:nvPr/>
        </p:nvSpPr>
        <p:spPr>
          <a:xfrm>
            <a:off x="0" y="-609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Hardware Configuration</a:t>
            </a:r>
          </a:p>
        </p:txBody>
      </p:sp>
      <p:sp>
        <p:nvSpPr>
          <p:cNvPr id="16" name="TextBox 15">
            <a:extLst>
              <a:ext uri="{FF2B5EF4-FFF2-40B4-BE49-F238E27FC236}">
                <a16:creationId xmlns:a16="http://schemas.microsoft.com/office/drawing/2014/main" id="{CECD6F84-4CF4-41AE-8947-E20E2D09D4BB}"/>
              </a:ext>
            </a:extLst>
          </p:cNvPr>
          <p:cNvSpPr txBox="1"/>
          <p:nvPr/>
        </p:nvSpPr>
        <p:spPr>
          <a:xfrm>
            <a:off x="5376449" y="753526"/>
            <a:ext cx="2275409"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Tegra</a:t>
            </a:r>
            <a:r>
              <a:rPr lang="en-US" sz="2400" b="1" dirty="0">
                <a:solidFill>
                  <a:schemeClr val="bg1"/>
                </a:solidFill>
                <a:latin typeface="Times New Roman" panose="02020603050405020304" pitchFamily="18" charset="0"/>
                <a:cs typeface="Times New Roman" panose="02020603050405020304" pitchFamily="18" charset="0"/>
              </a:rPr>
              <a:t> K1 SOC:</a:t>
            </a:r>
          </a:p>
        </p:txBody>
      </p:sp>
      <p:sp>
        <p:nvSpPr>
          <p:cNvPr id="17" name="TextBox 16">
            <a:extLst>
              <a:ext uri="{FF2B5EF4-FFF2-40B4-BE49-F238E27FC236}">
                <a16:creationId xmlns:a16="http://schemas.microsoft.com/office/drawing/2014/main" id="{8217064E-2553-4D1C-A886-73DE7FBF0AC0}"/>
              </a:ext>
            </a:extLst>
          </p:cNvPr>
          <p:cNvSpPr txBox="1"/>
          <p:nvPr/>
        </p:nvSpPr>
        <p:spPr>
          <a:xfrm>
            <a:off x="184834" y="791816"/>
            <a:ext cx="2630937"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UDOO X86 Ultra:</a:t>
            </a:r>
          </a:p>
        </p:txBody>
      </p:sp>
    </p:spTree>
    <p:extLst>
      <p:ext uri="{BB962C8B-B14F-4D97-AF65-F5344CB8AC3E}">
        <p14:creationId xmlns:p14="http://schemas.microsoft.com/office/powerpoint/2010/main" val="2888438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24</a:t>
            </a:fld>
            <a:endParaRPr lang="en-US"/>
          </a:p>
        </p:txBody>
      </p:sp>
      <p:sp>
        <p:nvSpPr>
          <p:cNvPr id="7"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8"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23</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4988" t="4041" r="12999" b="9070"/>
          <a:stretch/>
        </p:blipFill>
        <p:spPr>
          <a:xfrm>
            <a:off x="-66811" y="764903"/>
            <a:ext cx="3957486" cy="3213032"/>
          </a:xfrm>
          <a:prstGeom prst="rect">
            <a:avLst/>
          </a:prstGeom>
        </p:spPr>
      </p:pic>
      <p:graphicFrame>
        <p:nvGraphicFramePr>
          <p:cNvPr id="12" name="Table 11">
            <a:extLst>
              <a:ext uri="{FF2B5EF4-FFF2-40B4-BE49-F238E27FC236}">
                <a16:creationId xmlns:a16="http://schemas.microsoft.com/office/drawing/2014/main" id="{4D577CAB-CD1C-4214-BB84-7AC37D9B59A8}"/>
              </a:ext>
            </a:extLst>
          </p:cNvPr>
          <p:cNvGraphicFramePr>
            <a:graphicFrameLocks noGrp="1"/>
          </p:cNvGraphicFramePr>
          <p:nvPr>
            <p:extLst>
              <p:ext uri="{D42A27DB-BD31-4B8C-83A1-F6EECF244321}">
                <p14:modId xmlns:p14="http://schemas.microsoft.com/office/powerpoint/2010/main" val="3479013122"/>
              </p:ext>
            </p:extLst>
          </p:nvPr>
        </p:nvGraphicFramePr>
        <p:xfrm>
          <a:off x="4078381" y="1323502"/>
          <a:ext cx="2269199" cy="1609436"/>
        </p:xfrm>
        <a:graphic>
          <a:graphicData uri="http://schemas.openxmlformats.org/drawingml/2006/table">
            <a:tbl>
              <a:tblPr firstRow="1" firstCol="1" bandRow="1">
                <a:tableStyleId>{2D5ABB26-0587-4C30-8999-92F81FD0307C}</a:tableStyleId>
              </a:tblPr>
              <a:tblGrid>
                <a:gridCol w="1039415">
                  <a:extLst>
                    <a:ext uri="{9D8B030D-6E8A-4147-A177-3AD203B41FA5}">
                      <a16:colId xmlns:a16="http://schemas.microsoft.com/office/drawing/2014/main" val="20000"/>
                    </a:ext>
                  </a:extLst>
                </a:gridCol>
                <a:gridCol w="1229784">
                  <a:extLst>
                    <a:ext uri="{9D8B030D-6E8A-4147-A177-3AD203B41FA5}">
                      <a16:colId xmlns:a16="http://schemas.microsoft.com/office/drawing/2014/main" val="20001"/>
                    </a:ext>
                  </a:extLst>
                </a:gridCol>
              </a:tblGrid>
              <a:tr h="561458">
                <a:tc>
                  <a:txBody>
                    <a:bodyPr/>
                    <a:lstStyle/>
                    <a:p>
                      <a:pPr marL="0" marR="0" algn="ctr">
                        <a:lnSpc>
                          <a:spcPct val="107000"/>
                        </a:lnSpc>
                        <a:spcBef>
                          <a:spcPts val="0"/>
                        </a:spcBef>
                        <a:spcAft>
                          <a:spcPts val="0"/>
                        </a:spcAft>
                      </a:pPr>
                      <a:r>
                        <a:rPr lang="en-IN" sz="2000" dirty="0">
                          <a:effectLst/>
                          <a:latin typeface="Calisto MT" panose="02040603050505030304" pitchFamily="18" charset="0"/>
                        </a:rPr>
                        <a:t>No. of threads</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txBody>
                  <a:tcPr marL="58573" marR="585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effectLst/>
                          <a:latin typeface="Calisto MT" panose="02040603050505030304" pitchFamily="18" charset="0"/>
                        </a:rPr>
                        <a:t>FPS</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txBody>
                  <a:tcPr marL="58573" marR="585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6223">
                <a:tc>
                  <a:txBody>
                    <a:bodyPr/>
                    <a:lstStyle/>
                    <a:p>
                      <a:pPr marL="0" marR="0" algn="ctr">
                        <a:lnSpc>
                          <a:spcPct val="107000"/>
                        </a:lnSpc>
                        <a:spcBef>
                          <a:spcPts val="0"/>
                        </a:spcBef>
                        <a:spcAft>
                          <a:spcPts val="0"/>
                        </a:spcAft>
                      </a:pPr>
                      <a:r>
                        <a:rPr lang="en-IN" sz="2000" dirty="0">
                          <a:effectLst/>
                          <a:latin typeface="Calisto MT" panose="02040603050505030304" pitchFamily="18" charset="0"/>
                        </a:rPr>
                        <a:t>2</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txBody>
                  <a:tcPr marL="58573" marR="585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effectLst/>
                          <a:latin typeface="Calisto MT" panose="02040603050505030304" pitchFamily="18" charset="0"/>
                        </a:rPr>
                        <a:t>20</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txBody>
                  <a:tcPr marL="58573" marR="585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1280">
                <a:tc>
                  <a:txBody>
                    <a:bodyPr/>
                    <a:lstStyle/>
                    <a:p>
                      <a:pPr marL="0" marR="0" algn="ctr">
                        <a:lnSpc>
                          <a:spcPct val="107000"/>
                        </a:lnSpc>
                        <a:spcBef>
                          <a:spcPts val="0"/>
                        </a:spcBef>
                        <a:spcAft>
                          <a:spcPts val="0"/>
                        </a:spcAft>
                      </a:pPr>
                      <a:r>
                        <a:rPr lang="en-IN" sz="2000" dirty="0">
                          <a:effectLst/>
                          <a:latin typeface="Calisto MT" panose="02040603050505030304" pitchFamily="18" charset="0"/>
                        </a:rPr>
                        <a:t>3</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txBody>
                  <a:tcPr marL="58573" marR="585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effectLst/>
                          <a:latin typeface="Calisto MT" panose="02040603050505030304" pitchFamily="18" charset="0"/>
                        </a:rPr>
                        <a:t>25</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txBody>
                  <a:tcPr marL="58573" marR="585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0616">
                <a:tc>
                  <a:txBody>
                    <a:bodyPr/>
                    <a:lstStyle/>
                    <a:p>
                      <a:pPr marL="0" marR="0" algn="ctr">
                        <a:lnSpc>
                          <a:spcPct val="107000"/>
                        </a:lnSpc>
                        <a:spcBef>
                          <a:spcPts val="0"/>
                        </a:spcBef>
                        <a:spcAft>
                          <a:spcPts val="0"/>
                        </a:spcAft>
                      </a:pPr>
                      <a:r>
                        <a:rPr lang="en-IN" sz="2000" dirty="0">
                          <a:effectLst/>
                          <a:latin typeface="Calisto MT" panose="02040603050505030304" pitchFamily="18" charset="0"/>
                        </a:rPr>
                        <a:t>4</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txBody>
                  <a:tcPr marL="58573" marR="585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2000" dirty="0">
                          <a:effectLst/>
                          <a:latin typeface="Calisto MT" panose="02040603050505030304" pitchFamily="18" charset="0"/>
                        </a:rPr>
                        <a:t>33</a:t>
                      </a:r>
                      <a:endParaRPr lang="en-US" sz="1700" dirty="0">
                        <a:effectLst/>
                        <a:latin typeface="Calisto MT" panose="02040603050505030304" pitchFamily="18" charset="0"/>
                        <a:ea typeface="Calibri" panose="020F0502020204030204" pitchFamily="34" charset="0"/>
                        <a:cs typeface="Times New Roman" panose="02020603050405020304" pitchFamily="18" charset="0"/>
                      </a:endParaRPr>
                    </a:p>
                  </a:txBody>
                  <a:tcPr marL="58573" marR="585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3" name="Chart 12">
            <a:extLst>
              <a:ext uri="{FF2B5EF4-FFF2-40B4-BE49-F238E27FC236}">
                <a16:creationId xmlns:a16="http://schemas.microsoft.com/office/drawing/2014/main" id="{4031CB24-6449-4A83-8AF3-D37D4D7E9179}"/>
              </a:ext>
            </a:extLst>
          </p:cNvPr>
          <p:cNvGraphicFramePr>
            <a:graphicFrameLocks/>
          </p:cNvGraphicFramePr>
          <p:nvPr>
            <p:extLst>
              <p:ext uri="{D42A27DB-BD31-4B8C-83A1-F6EECF244321}">
                <p14:modId xmlns:p14="http://schemas.microsoft.com/office/powerpoint/2010/main" val="1501039969"/>
              </p:ext>
            </p:extLst>
          </p:nvPr>
        </p:nvGraphicFramePr>
        <p:xfrm>
          <a:off x="3611198" y="3365062"/>
          <a:ext cx="2743200" cy="2447696"/>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E55F9427-B996-4CDB-B65B-3E2784729560}"/>
              </a:ext>
            </a:extLst>
          </p:cNvPr>
          <p:cNvSpPr txBox="1"/>
          <p:nvPr/>
        </p:nvSpPr>
        <p:spPr>
          <a:xfrm>
            <a:off x="4686025" y="792565"/>
            <a:ext cx="861465"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SSR</a:t>
            </a:r>
          </a:p>
        </p:txBody>
      </p:sp>
      <p:graphicFrame>
        <p:nvGraphicFramePr>
          <p:cNvPr id="15" name="Table 14">
            <a:extLst>
              <a:ext uri="{FF2B5EF4-FFF2-40B4-BE49-F238E27FC236}">
                <a16:creationId xmlns:a16="http://schemas.microsoft.com/office/drawing/2014/main" id="{DF1C8285-59FA-40FB-A8AC-DDA194466B41}"/>
              </a:ext>
            </a:extLst>
          </p:cNvPr>
          <p:cNvGraphicFramePr>
            <a:graphicFrameLocks noGrp="1"/>
          </p:cNvGraphicFramePr>
          <p:nvPr>
            <p:extLst>
              <p:ext uri="{D42A27DB-BD31-4B8C-83A1-F6EECF244321}">
                <p14:modId xmlns:p14="http://schemas.microsoft.com/office/powerpoint/2010/main" val="870536456"/>
              </p:ext>
            </p:extLst>
          </p:nvPr>
        </p:nvGraphicFramePr>
        <p:xfrm>
          <a:off x="6979020" y="1320564"/>
          <a:ext cx="2269199" cy="1564494"/>
        </p:xfrm>
        <a:graphic>
          <a:graphicData uri="http://schemas.openxmlformats.org/drawingml/2006/table">
            <a:tbl>
              <a:tblPr firstRow="1" firstCol="1" bandRow="1">
                <a:tableStyleId>{2D5ABB26-0587-4C30-8999-92F81FD0307C}</a:tableStyleId>
              </a:tblPr>
              <a:tblGrid>
                <a:gridCol w="1039476">
                  <a:extLst>
                    <a:ext uri="{9D8B030D-6E8A-4147-A177-3AD203B41FA5}">
                      <a16:colId xmlns:a16="http://schemas.microsoft.com/office/drawing/2014/main" val="20000"/>
                    </a:ext>
                  </a:extLst>
                </a:gridCol>
                <a:gridCol w="1229723">
                  <a:extLst>
                    <a:ext uri="{9D8B030D-6E8A-4147-A177-3AD203B41FA5}">
                      <a16:colId xmlns:a16="http://schemas.microsoft.com/office/drawing/2014/main" val="20001"/>
                    </a:ext>
                  </a:extLst>
                </a:gridCol>
              </a:tblGrid>
              <a:tr h="536233">
                <a:tc>
                  <a:txBody>
                    <a:bodyPr/>
                    <a:lstStyle/>
                    <a:p>
                      <a:pPr marL="0" marR="0" algn="ctr">
                        <a:lnSpc>
                          <a:spcPct val="107000"/>
                        </a:lnSpc>
                        <a:spcBef>
                          <a:spcPts val="0"/>
                        </a:spcBef>
                        <a:spcAft>
                          <a:spcPts val="0"/>
                        </a:spcAft>
                      </a:pPr>
                      <a:r>
                        <a:rPr lang="en-IN" sz="1900" dirty="0">
                          <a:effectLst/>
                          <a:latin typeface="Calisto MT" panose="02040603050505030304" pitchFamily="18" charset="0"/>
                        </a:rPr>
                        <a:t> No. of threads</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900" dirty="0">
                          <a:effectLst/>
                          <a:latin typeface="Calisto MT" panose="02040603050505030304" pitchFamily="18" charset="0"/>
                        </a:rPr>
                        <a:t>FPS</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1836">
                <a:tc>
                  <a:txBody>
                    <a:bodyPr/>
                    <a:lstStyle/>
                    <a:p>
                      <a:pPr marL="0" marR="0" algn="ctr">
                        <a:lnSpc>
                          <a:spcPct val="107000"/>
                        </a:lnSpc>
                        <a:spcBef>
                          <a:spcPts val="0"/>
                        </a:spcBef>
                        <a:spcAft>
                          <a:spcPts val="0"/>
                        </a:spcAft>
                      </a:pPr>
                      <a:r>
                        <a:rPr lang="en-IN" sz="1900" dirty="0">
                          <a:effectLst/>
                          <a:latin typeface="Calisto MT" panose="02040603050505030304" pitchFamily="18" charset="0"/>
                        </a:rPr>
                        <a:t>2</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900" dirty="0">
                          <a:effectLst/>
                          <a:latin typeface="Calisto MT" panose="02040603050505030304" pitchFamily="18" charset="0"/>
                        </a:rPr>
                        <a:t>15</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6814">
                <a:tc>
                  <a:txBody>
                    <a:bodyPr/>
                    <a:lstStyle/>
                    <a:p>
                      <a:pPr marL="0" marR="0" algn="ctr">
                        <a:lnSpc>
                          <a:spcPct val="107000"/>
                        </a:lnSpc>
                        <a:spcBef>
                          <a:spcPts val="0"/>
                        </a:spcBef>
                        <a:spcAft>
                          <a:spcPts val="0"/>
                        </a:spcAft>
                      </a:pPr>
                      <a:r>
                        <a:rPr lang="en-IN" sz="1900" dirty="0">
                          <a:effectLst/>
                          <a:latin typeface="Calisto MT" panose="02040603050505030304" pitchFamily="18" charset="0"/>
                        </a:rPr>
                        <a:t>3</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900" dirty="0">
                          <a:effectLst/>
                          <a:latin typeface="Calisto MT" panose="02040603050505030304" pitchFamily="18" charset="0"/>
                        </a:rPr>
                        <a:t>21</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6023">
                <a:tc>
                  <a:txBody>
                    <a:bodyPr/>
                    <a:lstStyle/>
                    <a:p>
                      <a:pPr marL="0" marR="0" algn="ctr">
                        <a:lnSpc>
                          <a:spcPct val="107000"/>
                        </a:lnSpc>
                        <a:spcBef>
                          <a:spcPts val="0"/>
                        </a:spcBef>
                        <a:spcAft>
                          <a:spcPts val="0"/>
                        </a:spcAft>
                      </a:pPr>
                      <a:r>
                        <a:rPr lang="en-IN" sz="1900" dirty="0">
                          <a:effectLst/>
                          <a:latin typeface="Calisto MT" panose="02040603050505030304" pitchFamily="18" charset="0"/>
                        </a:rPr>
                        <a:t>4</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900" dirty="0">
                          <a:effectLst/>
                          <a:latin typeface="Calisto MT" panose="02040603050505030304" pitchFamily="18" charset="0"/>
                        </a:rPr>
                        <a:t>28</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6" name="Chart 15">
            <a:extLst>
              <a:ext uri="{FF2B5EF4-FFF2-40B4-BE49-F238E27FC236}">
                <a16:creationId xmlns:a16="http://schemas.microsoft.com/office/drawing/2014/main" id="{09FCA1FF-0C8E-4A03-BF79-5A16F160756D}"/>
              </a:ext>
            </a:extLst>
          </p:cNvPr>
          <p:cNvGraphicFramePr/>
          <p:nvPr>
            <p:extLst>
              <p:ext uri="{D42A27DB-BD31-4B8C-83A1-F6EECF244321}">
                <p14:modId xmlns:p14="http://schemas.microsoft.com/office/powerpoint/2010/main" val="3903426146"/>
              </p:ext>
            </p:extLst>
          </p:nvPr>
        </p:nvGraphicFramePr>
        <p:xfrm>
          <a:off x="6415923" y="3438865"/>
          <a:ext cx="2914899" cy="23000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Table 16">
            <a:extLst>
              <a:ext uri="{FF2B5EF4-FFF2-40B4-BE49-F238E27FC236}">
                <a16:creationId xmlns:a16="http://schemas.microsoft.com/office/drawing/2014/main" id="{10FC96F0-93DC-442A-8FED-90001BE651E2}"/>
              </a:ext>
            </a:extLst>
          </p:cNvPr>
          <p:cNvGraphicFramePr>
            <a:graphicFrameLocks noGrp="1"/>
          </p:cNvGraphicFramePr>
          <p:nvPr>
            <p:extLst>
              <p:ext uri="{D42A27DB-BD31-4B8C-83A1-F6EECF244321}">
                <p14:modId xmlns:p14="http://schemas.microsoft.com/office/powerpoint/2010/main" val="3050316859"/>
              </p:ext>
            </p:extLst>
          </p:nvPr>
        </p:nvGraphicFramePr>
        <p:xfrm>
          <a:off x="9636369" y="1309782"/>
          <a:ext cx="2015798" cy="1594952"/>
        </p:xfrm>
        <a:graphic>
          <a:graphicData uri="http://schemas.openxmlformats.org/drawingml/2006/table">
            <a:tbl>
              <a:tblPr firstRow="1" firstCol="1" bandRow="1">
                <a:tableStyleId>{2D5ABB26-0587-4C30-8999-92F81FD0307C}</a:tableStyleId>
              </a:tblPr>
              <a:tblGrid>
                <a:gridCol w="923398">
                  <a:extLst>
                    <a:ext uri="{9D8B030D-6E8A-4147-A177-3AD203B41FA5}">
                      <a16:colId xmlns:a16="http://schemas.microsoft.com/office/drawing/2014/main" val="20000"/>
                    </a:ext>
                  </a:extLst>
                </a:gridCol>
                <a:gridCol w="1092400">
                  <a:extLst>
                    <a:ext uri="{9D8B030D-6E8A-4147-A177-3AD203B41FA5}">
                      <a16:colId xmlns:a16="http://schemas.microsoft.com/office/drawing/2014/main" val="20001"/>
                    </a:ext>
                  </a:extLst>
                </a:gridCol>
              </a:tblGrid>
              <a:tr h="536761">
                <a:tc>
                  <a:txBody>
                    <a:bodyPr/>
                    <a:lstStyle/>
                    <a:p>
                      <a:pPr marL="0" marR="0" algn="ctr">
                        <a:lnSpc>
                          <a:spcPct val="107000"/>
                        </a:lnSpc>
                        <a:spcBef>
                          <a:spcPts val="0"/>
                        </a:spcBef>
                        <a:spcAft>
                          <a:spcPts val="0"/>
                        </a:spcAft>
                      </a:pPr>
                      <a:r>
                        <a:rPr lang="en-IN" sz="1900" dirty="0">
                          <a:effectLst/>
                          <a:latin typeface="Calisto MT" panose="02040603050505030304" pitchFamily="18" charset="0"/>
                        </a:rPr>
                        <a:t> No. of threads</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900" dirty="0">
                          <a:effectLst/>
                          <a:latin typeface="Calisto MT" panose="02040603050505030304" pitchFamily="18" charset="0"/>
                        </a:rPr>
                        <a:t>         FPS</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1998">
                <a:tc>
                  <a:txBody>
                    <a:bodyPr/>
                    <a:lstStyle/>
                    <a:p>
                      <a:pPr marL="0" marR="0" algn="ctr">
                        <a:lnSpc>
                          <a:spcPct val="107000"/>
                        </a:lnSpc>
                        <a:spcBef>
                          <a:spcPts val="0"/>
                        </a:spcBef>
                        <a:spcAft>
                          <a:spcPts val="0"/>
                        </a:spcAft>
                      </a:pPr>
                      <a:r>
                        <a:rPr lang="en-IN" sz="1900" dirty="0">
                          <a:effectLst/>
                          <a:latin typeface="Calisto MT" panose="02040603050505030304" pitchFamily="18" charset="0"/>
                        </a:rPr>
                        <a:t>2</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900" dirty="0">
                          <a:effectLst/>
                          <a:latin typeface="Calisto MT" panose="02040603050505030304" pitchFamily="18" charset="0"/>
                        </a:rPr>
                        <a:t>15</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6818">
                <a:tc>
                  <a:txBody>
                    <a:bodyPr/>
                    <a:lstStyle/>
                    <a:p>
                      <a:pPr marL="0" marR="0" algn="ctr">
                        <a:lnSpc>
                          <a:spcPct val="107000"/>
                        </a:lnSpc>
                        <a:spcBef>
                          <a:spcPts val="0"/>
                        </a:spcBef>
                        <a:spcAft>
                          <a:spcPts val="0"/>
                        </a:spcAft>
                      </a:pPr>
                      <a:r>
                        <a:rPr lang="en-IN" sz="1900" dirty="0">
                          <a:effectLst/>
                          <a:latin typeface="Calisto MT" panose="02040603050505030304" pitchFamily="18" charset="0"/>
                        </a:rPr>
                        <a:t>3</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900" dirty="0">
                          <a:effectLst/>
                          <a:latin typeface="Calisto MT" panose="02040603050505030304" pitchFamily="18" charset="0"/>
                        </a:rPr>
                        <a:t>17</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6315">
                <a:tc>
                  <a:txBody>
                    <a:bodyPr/>
                    <a:lstStyle/>
                    <a:p>
                      <a:pPr marL="0" marR="0" algn="ctr">
                        <a:lnSpc>
                          <a:spcPct val="107000"/>
                        </a:lnSpc>
                        <a:spcBef>
                          <a:spcPts val="0"/>
                        </a:spcBef>
                        <a:spcAft>
                          <a:spcPts val="0"/>
                        </a:spcAft>
                      </a:pPr>
                      <a:r>
                        <a:rPr lang="en-IN" sz="1900" dirty="0">
                          <a:effectLst/>
                          <a:latin typeface="Calisto MT" panose="02040603050505030304" pitchFamily="18" charset="0"/>
                        </a:rPr>
                        <a:t>4</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IN" sz="1900" dirty="0">
                          <a:effectLst/>
                          <a:latin typeface="Calisto MT" panose="02040603050505030304" pitchFamily="18" charset="0"/>
                        </a:rPr>
                        <a:t>20</a:t>
                      </a:r>
                      <a:endParaRPr lang="en-US" sz="1600" dirty="0">
                        <a:effectLst/>
                        <a:latin typeface="Calisto MT" panose="02040603050505030304" pitchFamily="18" charset="0"/>
                        <a:ea typeface="Calibri" panose="020F0502020204030204" pitchFamily="34" charset="0"/>
                        <a:cs typeface="Times New Roman" panose="02020603050405020304" pitchFamily="18" charset="0"/>
                      </a:endParaRPr>
                    </a:p>
                  </a:txBody>
                  <a:tcPr marL="54239" marR="5423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8" name="Chart 17">
            <a:extLst>
              <a:ext uri="{FF2B5EF4-FFF2-40B4-BE49-F238E27FC236}">
                <a16:creationId xmlns:a16="http://schemas.microsoft.com/office/drawing/2014/main" id="{11E57C86-884B-4B72-9BDF-97ADA07BC28A}"/>
              </a:ext>
            </a:extLst>
          </p:cNvPr>
          <p:cNvGraphicFramePr/>
          <p:nvPr>
            <p:extLst>
              <p:ext uri="{D42A27DB-BD31-4B8C-83A1-F6EECF244321}">
                <p14:modId xmlns:p14="http://schemas.microsoft.com/office/powerpoint/2010/main" val="17918420"/>
              </p:ext>
            </p:extLst>
          </p:nvPr>
        </p:nvGraphicFramePr>
        <p:xfrm>
          <a:off x="9278597" y="3438865"/>
          <a:ext cx="2768205" cy="2270129"/>
        </p:xfrm>
        <a:graphic>
          <a:graphicData uri="http://schemas.openxmlformats.org/drawingml/2006/chart">
            <c:chart xmlns:c="http://schemas.openxmlformats.org/drawingml/2006/chart" xmlns:r="http://schemas.openxmlformats.org/officeDocument/2006/relationships" r:id="rId5"/>
          </a:graphicData>
        </a:graphic>
      </p:graphicFrame>
      <p:sp>
        <p:nvSpPr>
          <p:cNvPr id="19" name="TextBox 18">
            <a:extLst>
              <a:ext uri="{FF2B5EF4-FFF2-40B4-BE49-F238E27FC236}">
                <a16:creationId xmlns:a16="http://schemas.microsoft.com/office/drawing/2014/main" id="{10840936-20D2-4610-B013-C6274DAEFF93}"/>
              </a:ext>
            </a:extLst>
          </p:cNvPr>
          <p:cNvSpPr txBox="1"/>
          <p:nvPr/>
        </p:nvSpPr>
        <p:spPr>
          <a:xfrm>
            <a:off x="7682887" y="792564"/>
            <a:ext cx="861464"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MSR</a:t>
            </a:r>
          </a:p>
        </p:txBody>
      </p:sp>
      <p:sp>
        <p:nvSpPr>
          <p:cNvPr id="20" name="TextBox 19">
            <a:extLst>
              <a:ext uri="{FF2B5EF4-FFF2-40B4-BE49-F238E27FC236}">
                <a16:creationId xmlns:a16="http://schemas.microsoft.com/office/drawing/2014/main" id="{39C777A4-29E5-45AE-8F8E-3F8AFDEB93F2}"/>
              </a:ext>
            </a:extLst>
          </p:cNvPr>
          <p:cNvSpPr txBox="1"/>
          <p:nvPr/>
        </p:nvSpPr>
        <p:spPr>
          <a:xfrm>
            <a:off x="9795056" y="797094"/>
            <a:ext cx="1410025"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MSRCR</a:t>
            </a:r>
          </a:p>
        </p:txBody>
      </p:sp>
      <p:sp>
        <p:nvSpPr>
          <p:cNvPr id="21" name="Title 1">
            <a:extLst>
              <a:ext uri="{FF2B5EF4-FFF2-40B4-BE49-F238E27FC236}">
                <a16:creationId xmlns:a16="http://schemas.microsoft.com/office/drawing/2014/main" id="{EF9C811E-EEAB-4583-A98D-50C30554A41D}"/>
              </a:ext>
            </a:extLst>
          </p:cNvPr>
          <p:cNvSpPr txBox="1">
            <a:spLocks/>
          </p:cNvSpPr>
          <p:nvPr/>
        </p:nvSpPr>
        <p:spPr>
          <a:xfrm>
            <a:off x="0" y="-230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Memory Modelling For Optimization On </a:t>
            </a:r>
            <a:r>
              <a:rPr lang="en-US" cap="small" dirty="0" err="1">
                <a:solidFill>
                  <a:srgbClr val="FFFF00"/>
                </a:solidFill>
                <a:latin typeface="Times New Roman" panose="02020603050405020304" pitchFamily="18" charset="0"/>
                <a:cs typeface="Times New Roman" panose="02020603050405020304" pitchFamily="18" charset="0"/>
              </a:rPr>
              <a:t>Udoo</a:t>
            </a:r>
            <a:endParaRPr lang="en-US" cap="small"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3695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estssrmultithread">
            <a:hlinkClick r:id="" action="ppaction://media"/>
          </p:cNvPr>
          <p:cNvPicPr>
            <a:picLocks noGrp="1" noChangeAspect="1"/>
          </p:cNvPicPr>
          <p:nvPr>
            <p:ph idx="1"/>
            <a:videoFile r:link="rId1"/>
            <p:extLst>
              <p:ext uri="{DAA4B4D4-6D71-4841-9C94-3DE7FCFB9230}">
                <p14:media xmlns:p14="http://schemas.microsoft.com/office/powerpoint/2010/main" r:embed="rId2">
                  <p14:trim end="3193"/>
                </p14:media>
              </p:ext>
            </p:extLst>
          </p:nvPr>
        </p:nvPicPr>
        <p:blipFill>
          <a:blip r:embed="rId14"/>
          <a:stretch>
            <a:fillRect/>
          </a:stretch>
        </p:blipFill>
        <p:spPr>
          <a:xfrm>
            <a:off x="3997325" y="901428"/>
            <a:ext cx="2032000" cy="2213274"/>
          </a:xfrm>
          <a:prstGeom prst="rect">
            <a:avLst/>
          </a:prstGeom>
        </p:spPr>
      </p:pic>
      <p:sp>
        <p:nvSpPr>
          <p:cNvPr id="4" name="Date Placeholder 3"/>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25</a:t>
            </a:fld>
            <a:endParaRPr lang="en-US"/>
          </a:p>
        </p:txBody>
      </p:sp>
      <p:pic>
        <p:nvPicPr>
          <p:cNvPr id="7" name="corridor">
            <a:hlinkClick r:id="" action="ppaction://media"/>
          </p:cNvPr>
          <p:cNvPicPr>
            <a:picLocks noChangeAspect="1"/>
          </p:cNvPicPr>
          <p:nvPr>
            <a:videoFile r:link="rId1"/>
            <p:extLst>
              <p:ext uri="{DAA4B4D4-6D71-4841-9C94-3DE7FCFB9230}">
                <p14:media xmlns:p14="http://schemas.microsoft.com/office/powerpoint/2010/main" r:embed="rId3">
                  <p14:trim end="2762"/>
                </p14:media>
              </p:ext>
            </p:extLst>
          </p:nvPr>
        </p:nvPicPr>
        <p:blipFill>
          <a:blip r:embed="rId15"/>
          <a:stretch>
            <a:fillRect/>
          </a:stretch>
        </p:blipFill>
        <p:spPr>
          <a:xfrm>
            <a:off x="1547997" y="848460"/>
            <a:ext cx="2147331" cy="2285600"/>
          </a:xfrm>
          <a:prstGeom prst="rect">
            <a:avLst/>
          </a:prstGeom>
        </p:spPr>
      </p:pic>
      <p:pic>
        <p:nvPicPr>
          <p:cNvPr id="10" name="testmsrmultithread">
            <a:hlinkClick r:id="" action="ppaction://media"/>
          </p:cNvPr>
          <p:cNvPicPr>
            <a:picLocks noChangeAspect="1"/>
          </p:cNvPicPr>
          <p:nvPr>
            <a:videoFile r:link="rId1"/>
            <p:extLst>
              <p:ext uri="{DAA4B4D4-6D71-4841-9C94-3DE7FCFB9230}">
                <p14:media xmlns:p14="http://schemas.microsoft.com/office/powerpoint/2010/main" r:embed="rId4">
                  <p14:trim end="3550"/>
                </p14:media>
              </p:ext>
            </p:extLst>
          </p:nvPr>
        </p:nvPicPr>
        <p:blipFill>
          <a:blip r:embed="rId16"/>
          <a:stretch>
            <a:fillRect/>
          </a:stretch>
        </p:blipFill>
        <p:spPr>
          <a:xfrm>
            <a:off x="6307299" y="848460"/>
            <a:ext cx="2177092" cy="2285600"/>
          </a:xfrm>
          <a:prstGeom prst="rect">
            <a:avLst/>
          </a:prstGeom>
        </p:spPr>
      </p:pic>
      <p:sp>
        <p:nvSpPr>
          <p:cNvPr id="12"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3"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24</a:t>
            </a:r>
          </a:p>
        </p:txBody>
      </p:sp>
      <p:sp>
        <p:nvSpPr>
          <p:cNvPr id="14" name="TextBox 13"/>
          <p:cNvSpPr txBox="1"/>
          <p:nvPr/>
        </p:nvSpPr>
        <p:spPr>
          <a:xfrm>
            <a:off x="4152900" y="5842726"/>
            <a:ext cx="19431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SSR OUTPUT</a:t>
            </a:r>
          </a:p>
        </p:txBody>
      </p:sp>
      <p:sp>
        <p:nvSpPr>
          <p:cNvPr id="15" name="TextBox 14"/>
          <p:cNvSpPr txBox="1"/>
          <p:nvPr/>
        </p:nvSpPr>
        <p:spPr>
          <a:xfrm>
            <a:off x="1947526" y="5842726"/>
            <a:ext cx="19431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VIDEO</a:t>
            </a:r>
          </a:p>
        </p:txBody>
      </p:sp>
      <p:sp>
        <p:nvSpPr>
          <p:cNvPr id="17" name="TextBox 16"/>
          <p:cNvSpPr txBox="1"/>
          <p:nvPr/>
        </p:nvSpPr>
        <p:spPr>
          <a:xfrm>
            <a:off x="6541291" y="5842726"/>
            <a:ext cx="19431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MSR OUTPUT </a:t>
            </a:r>
          </a:p>
        </p:txBody>
      </p:sp>
      <p:pic>
        <p:nvPicPr>
          <p:cNvPr id="18" name="ssrtestnew3">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3997890" y="3492927"/>
            <a:ext cx="2030895" cy="2213274"/>
          </a:xfrm>
          <a:prstGeom prst="rect">
            <a:avLst/>
          </a:prstGeom>
        </p:spPr>
      </p:pic>
      <p:pic>
        <p:nvPicPr>
          <p:cNvPr id="19" name="ssrtest3">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8"/>
          <a:stretch>
            <a:fillRect/>
          </a:stretch>
        </p:blipFill>
        <p:spPr>
          <a:xfrm>
            <a:off x="1544000" y="3485161"/>
            <a:ext cx="2151328" cy="2213274"/>
          </a:xfrm>
          <a:prstGeom prst="rect">
            <a:avLst/>
          </a:prstGeom>
        </p:spPr>
      </p:pic>
      <p:pic>
        <p:nvPicPr>
          <p:cNvPr id="21" name="Produce_5">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9"/>
          <a:stretch>
            <a:fillRect/>
          </a:stretch>
        </p:blipFill>
        <p:spPr>
          <a:xfrm>
            <a:off x="6307299" y="3485160"/>
            <a:ext cx="2230806" cy="2213274"/>
          </a:xfrm>
          <a:prstGeom prst="rect">
            <a:avLst/>
          </a:prstGeom>
        </p:spPr>
      </p:pic>
      <p:sp>
        <p:nvSpPr>
          <p:cNvPr id="22" name="TextBox 21"/>
          <p:cNvSpPr txBox="1"/>
          <p:nvPr/>
        </p:nvSpPr>
        <p:spPr>
          <a:xfrm>
            <a:off x="79242" y="1478700"/>
            <a:ext cx="1166192"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Category:</a:t>
            </a:r>
          </a:p>
          <a:p>
            <a:r>
              <a:rPr lang="en-US" dirty="0">
                <a:latin typeface="Times New Roman" panose="02020603050405020304" pitchFamily="18" charset="0"/>
                <a:cs typeface="Times New Roman" panose="02020603050405020304" pitchFamily="18" charset="0"/>
              </a:rPr>
              <a:t>Corridor</a:t>
            </a:r>
          </a:p>
        </p:txBody>
      </p:sp>
      <p:sp>
        <p:nvSpPr>
          <p:cNvPr id="23" name="TextBox 22"/>
          <p:cNvSpPr txBox="1"/>
          <p:nvPr/>
        </p:nvSpPr>
        <p:spPr>
          <a:xfrm>
            <a:off x="2832" y="4349891"/>
            <a:ext cx="1541168"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Category:</a:t>
            </a:r>
          </a:p>
          <a:p>
            <a:r>
              <a:rPr lang="en-US" dirty="0">
                <a:latin typeface="Times New Roman" panose="02020603050405020304" pitchFamily="18" charset="0"/>
                <a:cs typeface="Times New Roman" panose="02020603050405020304" pitchFamily="18" charset="0"/>
              </a:rPr>
              <a:t>Entertainment</a:t>
            </a:r>
          </a:p>
        </p:txBody>
      </p:sp>
      <p:pic>
        <p:nvPicPr>
          <p:cNvPr id="20" name="Produce_1">
            <a:hlinkClick r:id="" action="ppaction://media"/>
            <a:extLst>
              <a:ext uri="{FF2B5EF4-FFF2-40B4-BE49-F238E27FC236}">
                <a16:creationId xmlns:a16="http://schemas.microsoft.com/office/drawing/2014/main" id="{BCFD12C1-0D18-4B49-9A62-02BAA32AE50D}"/>
              </a:ext>
            </a:extLst>
          </p:cNvPr>
          <p:cNvPicPr>
            <a:picLocks noChangeAspect="1"/>
          </p:cNvPicPr>
          <p:nvPr>
            <a:videoFile r:link="rId12"/>
            <p:extLst>
              <p:ext uri="{DAA4B4D4-6D71-4841-9C94-3DE7FCFB9230}">
                <p14:media xmlns:p14="http://schemas.microsoft.com/office/powerpoint/2010/main" r:embed="rId11"/>
              </p:ext>
            </p:extLst>
          </p:nvPr>
        </p:nvPicPr>
        <p:blipFill>
          <a:blip r:embed="rId20"/>
          <a:stretch>
            <a:fillRect/>
          </a:stretch>
        </p:blipFill>
        <p:spPr>
          <a:xfrm>
            <a:off x="9066968" y="3485160"/>
            <a:ext cx="2057492" cy="2213274"/>
          </a:xfrm>
          <a:prstGeom prst="rect">
            <a:avLst/>
          </a:prstGeom>
        </p:spPr>
      </p:pic>
      <p:pic>
        <p:nvPicPr>
          <p:cNvPr id="24" name="testmsrmultithread">
            <a:hlinkClick r:id="" action="ppaction://media"/>
            <a:extLst>
              <a:ext uri="{FF2B5EF4-FFF2-40B4-BE49-F238E27FC236}">
                <a16:creationId xmlns:a16="http://schemas.microsoft.com/office/drawing/2014/main" id="{FD304261-432A-41C9-8FD1-0699DEB3C2AE}"/>
              </a:ext>
            </a:extLst>
          </p:cNvPr>
          <p:cNvPicPr>
            <a:picLocks noChangeAspect="1"/>
          </p:cNvPicPr>
          <p:nvPr>
            <a:videoFile r:link="rId1"/>
            <p:extLst>
              <p:ext uri="{DAA4B4D4-6D71-4841-9C94-3DE7FCFB9230}">
                <p14:media xmlns:p14="http://schemas.microsoft.com/office/powerpoint/2010/main" r:embed="rId4">
                  <p14:trim end="3131"/>
                </p14:media>
              </p:ext>
            </p:extLst>
          </p:nvPr>
        </p:nvPicPr>
        <p:blipFill>
          <a:blip r:embed="rId16"/>
          <a:stretch>
            <a:fillRect/>
          </a:stretch>
        </p:blipFill>
        <p:spPr>
          <a:xfrm>
            <a:off x="9066968" y="848460"/>
            <a:ext cx="2057492" cy="2285600"/>
          </a:xfrm>
          <a:prstGeom prst="rect">
            <a:avLst/>
          </a:prstGeom>
        </p:spPr>
      </p:pic>
      <p:sp>
        <p:nvSpPr>
          <p:cNvPr id="25" name="TextBox 24">
            <a:extLst>
              <a:ext uri="{FF2B5EF4-FFF2-40B4-BE49-F238E27FC236}">
                <a16:creationId xmlns:a16="http://schemas.microsoft.com/office/drawing/2014/main" id="{A1DCB8B3-B3EC-48DF-89B0-88FD78B90637}"/>
              </a:ext>
            </a:extLst>
          </p:cNvPr>
          <p:cNvSpPr txBox="1"/>
          <p:nvPr/>
        </p:nvSpPr>
        <p:spPr>
          <a:xfrm>
            <a:off x="9124164" y="5842726"/>
            <a:ext cx="19431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MSRCR OUTPUT </a:t>
            </a:r>
          </a:p>
        </p:txBody>
      </p:sp>
      <p:sp>
        <p:nvSpPr>
          <p:cNvPr id="26" name="Title 1">
            <a:extLst>
              <a:ext uri="{FF2B5EF4-FFF2-40B4-BE49-F238E27FC236}">
                <a16:creationId xmlns:a16="http://schemas.microsoft.com/office/drawing/2014/main" id="{FBFAFE94-FC19-4C43-9653-3FDA87733250}"/>
              </a:ext>
            </a:extLst>
          </p:cNvPr>
          <p:cNvSpPr txBox="1">
            <a:spLocks/>
          </p:cNvSpPr>
          <p:nvPr/>
        </p:nvSpPr>
        <p:spPr>
          <a:xfrm>
            <a:off x="0" y="3855"/>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Output On </a:t>
            </a:r>
            <a:r>
              <a:rPr lang="en-US" cap="small" dirty="0" err="1">
                <a:solidFill>
                  <a:srgbClr val="FFFF00"/>
                </a:solidFill>
                <a:latin typeface="Times New Roman" panose="02020603050405020304" pitchFamily="18" charset="0"/>
                <a:cs typeface="Times New Roman" panose="02020603050405020304" pitchFamily="18" charset="0"/>
              </a:rPr>
              <a:t>Udoo</a:t>
            </a:r>
            <a:r>
              <a:rPr lang="en-US" cap="small" dirty="0">
                <a:solidFill>
                  <a:srgbClr val="FFFF00"/>
                </a:solidFill>
                <a:latin typeface="Times New Roman" panose="02020603050405020304" pitchFamily="18" charset="0"/>
                <a:cs typeface="Times New Roman" panose="02020603050405020304" pitchFamily="18" charset="0"/>
              </a:rPr>
              <a:t> Board</a:t>
            </a:r>
          </a:p>
        </p:txBody>
      </p:sp>
    </p:spTree>
    <p:extLst>
      <p:ext uri="{BB962C8B-B14F-4D97-AF65-F5344CB8AC3E}">
        <p14:creationId xmlns:p14="http://schemas.microsoft.com/office/powerpoint/2010/main" val="197249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677" fill="hold"/>
                                        <p:tgtEl>
                                          <p:spTgt spid="7"/>
                                        </p:tgtEl>
                                      </p:cBhvr>
                                    </p:cmd>
                                  </p:childTnLst>
                                </p:cTn>
                              </p:par>
                              <p:par>
                                <p:cTn id="7" presetID="1" presetClass="mediacall" presetSubtype="0" fill="hold" nodeType="withEffect">
                                  <p:stCondLst>
                                    <p:cond delay="0"/>
                                  </p:stCondLst>
                                  <p:childTnLst>
                                    <p:cmd type="call" cmd="playFrom(0.0)">
                                      <p:cBhvr>
                                        <p:cTn id="8" dur="29221" fill="hold"/>
                                        <p:tgtEl>
                                          <p:spTgt spid="9"/>
                                        </p:tgtEl>
                                      </p:cBhvr>
                                    </p:cmd>
                                  </p:childTnLst>
                                </p:cTn>
                              </p:par>
                              <p:par>
                                <p:cTn id="9" presetID="1" presetClass="mediacall" presetSubtype="0" fill="hold" nodeType="withEffect">
                                  <p:stCondLst>
                                    <p:cond delay="0"/>
                                  </p:stCondLst>
                                  <p:childTnLst>
                                    <p:cmd type="call" cmd="playFrom(0.0)">
                                      <p:cBhvr>
                                        <p:cTn id="10" dur="28996"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007" fill="hold"/>
                                        <p:tgtEl>
                                          <p:spTgt spid="19"/>
                                        </p:tgtEl>
                                      </p:cBhvr>
                                    </p:cmd>
                                  </p:childTnLst>
                                </p:cTn>
                              </p:par>
                              <p:par>
                                <p:cTn id="15" presetID="1" presetClass="mediacall" presetSubtype="0" fill="hold" nodeType="withEffect">
                                  <p:stCondLst>
                                    <p:cond delay="0"/>
                                  </p:stCondLst>
                                  <p:childTnLst>
                                    <p:cmd type="call" cmd="playFrom(0.0)">
                                      <p:cBhvr>
                                        <p:cTn id="16" dur="15282" fill="hold"/>
                                        <p:tgtEl>
                                          <p:spTgt spid="18"/>
                                        </p:tgtEl>
                                      </p:cBhvr>
                                    </p:cmd>
                                  </p:childTnLst>
                                </p:cTn>
                              </p:par>
                              <p:par>
                                <p:cTn id="17" presetID="1" presetClass="mediacall" presetSubtype="0" fill="hold" nodeType="withEffect">
                                  <p:stCondLst>
                                    <p:cond delay="0"/>
                                  </p:stCondLst>
                                  <p:childTnLst>
                                    <p:cmd type="call" cmd="playFrom(0.0)">
                                      <p:cBhvr>
                                        <p:cTn id="18" dur="9473" fill="hold"/>
                                        <p:tgtEl>
                                          <p:spTgt spid="21"/>
                                        </p:tgtEl>
                                      </p:cBhvr>
                                    </p:cmd>
                                  </p:childTnLst>
                                </p:cTn>
                              </p:par>
                              <p:par>
                                <p:cTn id="19" presetID="1" presetClass="mediacall" presetSubtype="0" fill="hold" nodeType="withEffect">
                                  <p:stCondLst>
                                    <p:cond delay="0"/>
                                  </p:stCondLst>
                                  <p:childTnLst>
                                    <p:cmd type="call" cmd="playFrom(0.0)">
                                      <p:cBhvr>
                                        <p:cTn id="20" dur="30789" fill="hold"/>
                                        <p:tgtEl>
                                          <p:spTgt spid="20"/>
                                        </p:tgtEl>
                                      </p:cBhvr>
                                    </p:cmd>
                                  </p:childTnLst>
                                </p:cTn>
                              </p:par>
                              <p:par>
                                <p:cTn id="21" presetID="1" presetClass="mediacall" presetSubtype="0" fill="hold" nodeType="withEffect">
                                  <p:stCondLst>
                                    <p:cond delay="0"/>
                                  </p:stCondLst>
                                  <p:childTnLst>
                                    <p:cmd type="call" cmd="playFrom(0.0)">
                                      <p:cBhvr>
                                        <p:cTn id="22" dur="29415"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repeatCount="indefinite" fill="hold" display="0">
                  <p:stCondLst>
                    <p:cond delay="indefinite"/>
                  </p:stCondLst>
                </p:cTn>
                <p:tgtEl>
                  <p:spTgt spid="7"/>
                </p:tgtEl>
              </p:cMediaNode>
            </p:video>
            <p:video>
              <p:cMediaNode vol="80000" mute="1">
                <p:cTn id="24" repeatCount="indefinite" fill="hold" display="0">
                  <p:stCondLst>
                    <p:cond delay="indefinite"/>
                  </p:stCondLst>
                </p:cTn>
                <p:tgtEl>
                  <p:spTgt spid="9"/>
                </p:tgtEl>
              </p:cMediaNode>
            </p:video>
            <p:video>
              <p:cMediaNode vol="80000" mute="1">
                <p:cTn id="25" repeatCount="indefinite" fill="hold" display="0">
                  <p:stCondLst>
                    <p:cond delay="indefinite"/>
                  </p:stCondLst>
                </p:cTn>
                <p:tgtEl>
                  <p:spTgt spid="10"/>
                </p:tgtEl>
              </p:cMediaNode>
            </p:video>
            <p:video>
              <p:cMediaNode vol="80000" mute="1">
                <p:cTn id="26" repeatCount="indefinite" fill="hold" display="0">
                  <p:stCondLst>
                    <p:cond delay="indefinite"/>
                  </p:stCondLst>
                </p:cTn>
                <p:tgtEl>
                  <p:spTgt spid="19"/>
                </p:tgtEl>
              </p:cMediaNode>
            </p:video>
            <p:video>
              <p:cMediaNode vol="80000" mute="1">
                <p:cTn id="27" repeatCount="indefinite" fill="hold" display="0">
                  <p:stCondLst>
                    <p:cond delay="indefinite"/>
                  </p:stCondLst>
                </p:cTn>
                <p:tgtEl>
                  <p:spTgt spid="18"/>
                </p:tgtEl>
              </p:cMediaNode>
            </p:video>
            <p:video>
              <p:cMediaNode vol="80000" mute="1">
                <p:cTn id="28" repeatCount="indefinite" fill="hold" display="0">
                  <p:stCondLst>
                    <p:cond delay="indefinite"/>
                  </p:stCondLst>
                </p:cTn>
                <p:tgtEl>
                  <p:spTgt spid="21"/>
                </p:tgtEl>
              </p:cMediaNode>
            </p:video>
            <p:video>
              <p:cMediaNode vol="20000" mute="1">
                <p:cTn id="29" repeatCount="indefinite" fill="hold" display="0">
                  <p:stCondLst>
                    <p:cond delay="indefinite"/>
                  </p:stCondLst>
                </p:cTn>
                <p:tgtEl>
                  <p:spTgt spid="20"/>
                </p:tgtEl>
              </p:cMediaNode>
            </p:video>
            <p:video>
              <p:cMediaNode vol="80000" mute="1">
                <p:cTn id="30" repeatCount="indefinite" fill="hold" display="0">
                  <p:stCondLst>
                    <p:cond delay="indefinite"/>
                  </p:stCondLst>
                </p:cTn>
                <p:tgtEl>
                  <p:spTgt spid="2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srtestnew">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19"/>
          <a:stretch>
            <a:fillRect/>
          </a:stretch>
        </p:blipFill>
        <p:spPr>
          <a:xfrm>
            <a:off x="4197350" y="3347729"/>
            <a:ext cx="2152650" cy="2266061"/>
          </a:xfrm>
        </p:spPr>
      </p:pic>
      <p:sp>
        <p:nvSpPr>
          <p:cNvPr id="4" name="Date Placeholder 3"/>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26</a:t>
            </a:fld>
            <a:endParaRPr lang="en-US"/>
          </a:p>
        </p:txBody>
      </p:sp>
      <p:pic>
        <p:nvPicPr>
          <p:cNvPr id="8" name="ssrtestnew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0"/>
          <a:stretch>
            <a:fillRect/>
          </a:stretch>
        </p:blipFill>
        <p:spPr>
          <a:xfrm>
            <a:off x="4197244" y="797870"/>
            <a:ext cx="2153139" cy="2293617"/>
          </a:xfrm>
          <a:prstGeom prst="rect">
            <a:avLst/>
          </a:prstGeom>
        </p:spPr>
      </p:pic>
      <p:pic>
        <p:nvPicPr>
          <p:cNvPr id="11" name="test1">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21"/>
          <a:stretch>
            <a:fillRect/>
          </a:stretch>
        </p:blipFill>
        <p:spPr>
          <a:xfrm>
            <a:off x="1401239" y="3312361"/>
            <a:ext cx="2180161" cy="2301429"/>
          </a:xfrm>
          <a:prstGeom prst="rect">
            <a:avLst/>
          </a:prstGeom>
        </p:spPr>
      </p:pic>
      <p:pic>
        <p:nvPicPr>
          <p:cNvPr id="12" name="testssrvideo">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22"/>
          <a:stretch>
            <a:fillRect/>
          </a:stretch>
        </p:blipFill>
        <p:spPr>
          <a:xfrm>
            <a:off x="1401239" y="794349"/>
            <a:ext cx="2180161" cy="2297138"/>
          </a:xfrm>
          <a:prstGeom prst="rect">
            <a:avLst/>
          </a:prstGeom>
        </p:spPr>
      </p:pic>
      <p:pic>
        <p:nvPicPr>
          <p:cNvPr id="23" name="Produce_4">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23"/>
          <a:stretch>
            <a:fillRect/>
          </a:stretch>
        </p:blipFill>
        <p:spPr>
          <a:xfrm>
            <a:off x="6815636" y="874469"/>
            <a:ext cx="2026095" cy="2217018"/>
          </a:xfrm>
          <a:prstGeom prst="rect">
            <a:avLst/>
          </a:prstGeom>
        </p:spPr>
      </p:pic>
      <p:sp>
        <p:nvSpPr>
          <p:cNvPr id="25"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pic>
        <p:nvPicPr>
          <p:cNvPr id="2" name="Produce_6">
            <a:hlinkClick r:id="" action="ppaction://media"/>
          </p:cNvPr>
          <p:cNvPicPr>
            <a:picLocks noChangeAspect="1"/>
          </p:cNvPicPr>
          <p:nvPr>
            <a:videoFile r:link="rId12"/>
            <p:extLst>
              <p:ext uri="{DAA4B4D4-6D71-4841-9C94-3DE7FCFB9230}">
                <p14:media xmlns:p14="http://schemas.microsoft.com/office/powerpoint/2010/main" r:embed="rId11"/>
              </p:ext>
            </p:extLst>
          </p:nvPr>
        </p:nvPicPr>
        <p:blipFill>
          <a:blip r:embed="rId24"/>
          <a:stretch>
            <a:fillRect/>
          </a:stretch>
        </p:blipFill>
        <p:spPr>
          <a:xfrm>
            <a:off x="6815636" y="3312361"/>
            <a:ext cx="2026095" cy="2361254"/>
          </a:xfrm>
          <a:prstGeom prst="rect">
            <a:avLst/>
          </a:prstGeom>
        </p:spPr>
      </p:pic>
      <p:sp>
        <p:nvSpPr>
          <p:cNvPr id="18"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25</a:t>
            </a:r>
          </a:p>
        </p:txBody>
      </p:sp>
      <p:sp>
        <p:nvSpPr>
          <p:cNvPr id="19" name="TextBox 18"/>
          <p:cNvSpPr txBox="1"/>
          <p:nvPr/>
        </p:nvSpPr>
        <p:spPr>
          <a:xfrm>
            <a:off x="4455925" y="5674313"/>
            <a:ext cx="19431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SSR OUTPUT</a:t>
            </a:r>
          </a:p>
        </p:txBody>
      </p:sp>
      <p:sp>
        <p:nvSpPr>
          <p:cNvPr id="26" name="TextBox 25"/>
          <p:cNvSpPr txBox="1"/>
          <p:nvPr/>
        </p:nvSpPr>
        <p:spPr>
          <a:xfrm>
            <a:off x="1788892" y="5624490"/>
            <a:ext cx="19431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VIDEO</a:t>
            </a:r>
          </a:p>
        </p:txBody>
      </p:sp>
      <p:sp>
        <p:nvSpPr>
          <p:cNvPr id="28" name="TextBox 27"/>
          <p:cNvSpPr txBox="1"/>
          <p:nvPr/>
        </p:nvSpPr>
        <p:spPr>
          <a:xfrm>
            <a:off x="6898631" y="5666811"/>
            <a:ext cx="19431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MSR OUTPUT </a:t>
            </a:r>
          </a:p>
        </p:txBody>
      </p:sp>
      <p:sp>
        <p:nvSpPr>
          <p:cNvPr id="29" name="Title 1"/>
          <p:cNvSpPr txBox="1">
            <a:spLocks/>
          </p:cNvSpPr>
          <p:nvPr/>
        </p:nvSpPr>
        <p:spPr>
          <a:xfrm>
            <a:off x="0" y="0"/>
            <a:ext cx="12192000" cy="764903"/>
          </a:xfrm>
          <a:prstGeom prst="rect">
            <a:avLst/>
          </a:prstGeom>
          <a:solidFill>
            <a:srgbClr val="00B0F0">
              <a:alpha val="4100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latin typeface="Bookman Old Style" panose="02050604050505020204" pitchFamily="18" charset="0"/>
                <a:cs typeface="Times New Roman" panose="02020603050405020304" pitchFamily="18" charset="0"/>
              </a:rPr>
              <a:t>Output On </a:t>
            </a:r>
            <a:r>
              <a:rPr lang="en-US" cap="small" dirty="0" err="1">
                <a:latin typeface="Bookman Old Style" panose="02050604050505020204" pitchFamily="18" charset="0"/>
                <a:cs typeface="Times New Roman" panose="02020603050405020304" pitchFamily="18" charset="0"/>
              </a:rPr>
              <a:t>Udoo</a:t>
            </a:r>
            <a:r>
              <a:rPr lang="en-US" cap="small" dirty="0">
                <a:latin typeface="Bookman Old Style" panose="02050604050505020204" pitchFamily="18" charset="0"/>
                <a:cs typeface="Times New Roman" panose="02020603050405020304" pitchFamily="18" charset="0"/>
              </a:rPr>
              <a:t> Board</a:t>
            </a:r>
          </a:p>
        </p:txBody>
      </p:sp>
      <p:sp>
        <p:nvSpPr>
          <p:cNvPr id="30" name="TextBox 29"/>
          <p:cNvSpPr txBox="1"/>
          <p:nvPr/>
        </p:nvSpPr>
        <p:spPr>
          <a:xfrm>
            <a:off x="79242" y="1478700"/>
            <a:ext cx="1166192"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Category:</a:t>
            </a:r>
          </a:p>
          <a:p>
            <a:r>
              <a:rPr lang="en-US" dirty="0">
                <a:latin typeface="Times New Roman" panose="02020603050405020304" pitchFamily="18" charset="0"/>
                <a:cs typeface="Times New Roman" panose="02020603050405020304" pitchFamily="18" charset="0"/>
              </a:rPr>
              <a:t>Sports</a:t>
            </a:r>
          </a:p>
        </p:txBody>
      </p:sp>
      <p:sp>
        <p:nvSpPr>
          <p:cNvPr id="31" name="TextBox 30"/>
          <p:cNvSpPr txBox="1"/>
          <p:nvPr/>
        </p:nvSpPr>
        <p:spPr>
          <a:xfrm>
            <a:off x="79242" y="3917525"/>
            <a:ext cx="1166192"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Category:</a:t>
            </a:r>
          </a:p>
          <a:p>
            <a:r>
              <a:rPr lang="en-US" dirty="0">
                <a:latin typeface="Times New Roman" panose="02020603050405020304" pitchFamily="18" charset="0"/>
                <a:cs typeface="Times New Roman" panose="02020603050405020304" pitchFamily="18" charset="0"/>
              </a:rPr>
              <a:t>Outdoor</a:t>
            </a:r>
          </a:p>
        </p:txBody>
      </p:sp>
      <p:pic>
        <p:nvPicPr>
          <p:cNvPr id="20" name="Produce_2">
            <a:hlinkClick r:id="" action="ppaction://media"/>
            <a:extLst>
              <a:ext uri="{FF2B5EF4-FFF2-40B4-BE49-F238E27FC236}">
                <a16:creationId xmlns:a16="http://schemas.microsoft.com/office/drawing/2014/main" id="{30F17008-EB31-40E4-9E0E-19E82AF980C4}"/>
              </a:ext>
            </a:extLst>
          </p:cNvPr>
          <p:cNvPicPr>
            <a:picLocks noChangeAspect="1"/>
          </p:cNvPicPr>
          <p:nvPr>
            <a:videoFile r:link="rId14"/>
            <p:extLst>
              <p:ext uri="{DAA4B4D4-6D71-4841-9C94-3DE7FCFB9230}">
                <p14:media xmlns:p14="http://schemas.microsoft.com/office/powerpoint/2010/main" r:embed="rId13"/>
              </p:ext>
            </p:extLst>
          </p:nvPr>
        </p:nvPicPr>
        <p:blipFill>
          <a:blip r:embed="rId25"/>
          <a:stretch>
            <a:fillRect/>
          </a:stretch>
        </p:blipFill>
        <p:spPr>
          <a:xfrm>
            <a:off x="9275874" y="874469"/>
            <a:ext cx="1943100" cy="2217018"/>
          </a:xfrm>
          <a:prstGeom prst="rect">
            <a:avLst/>
          </a:prstGeom>
        </p:spPr>
      </p:pic>
      <p:pic>
        <p:nvPicPr>
          <p:cNvPr id="21" name="Produce_3">
            <a:hlinkClick r:id="" action="ppaction://media"/>
            <a:extLst>
              <a:ext uri="{FF2B5EF4-FFF2-40B4-BE49-F238E27FC236}">
                <a16:creationId xmlns:a16="http://schemas.microsoft.com/office/drawing/2014/main" id="{4F64012B-F15D-4352-8BC6-C8C7154FF76E}"/>
              </a:ext>
            </a:extLst>
          </p:cNvPr>
          <p:cNvPicPr>
            <a:picLocks noChangeAspect="1"/>
          </p:cNvPicPr>
          <p:nvPr>
            <a:videoFile r:link="rId16"/>
            <p:extLst>
              <p:ext uri="{DAA4B4D4-6D71-4841-9C94-3DE7FCFB9230}">
                <p14:media xmlns:p14="http://schemas.microsoft.com/office/powerpoint/2010/main" r:embed="rId15"/>
              </p:ext>
            </p:extLst>
          </p:nvPr>
        </p:nvPicPr>
        <p:blipFill>
          <a:blip r:embed="rId26"/>
          <a:stretch>
            <a:fillRect/>
          </a:stretch>
        </p:blipFill>
        <p:spPr>
          <a:xfrm>
            <a:off x="9262646" y="3293520"/>
            <a:ext cx="1943101" cy="2380095"/>
          </a:xfrm>
          <a:prstGeom prst="rect">
            <a:avLst/>
          </a:prstGeom>
        </p:spPr>
      </p:pic>
      <p:sp>
        <p:nvSpPr>
          <p:cNvPr id="22" name="TextBox 21">
            <a:extLst>
              <a:ext uri="{FF2B5EF4-FFF2-40B4-BE49-F238E27FC236}">
                <a16:creationId xmlns:a16="http://schemas.microsoft.com/office/drawing/2014/main" id="{74571024-A318-446B-9AEE-77F13D1005F7}"/>
              </a:ext>
            </a:extLst>
          </p:cNvPr>
          <p:cNvSpPr txBox="1"/>
          <p:nvPr/>
        </p:nvSpPr>
        <p:spPr>
          <a:xfrm>
            <a:off x="9341337" y="5674313"/>
            <a:ext cx="19431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MSRCR OUTPUT </a:t>
            </a:r>
          </a:p>
        </p:txBody>
      </p:sp>
      <p:sp>
        <p:nvSpPr>
          <p:cNvPr id="24" name="Title 1">
            <a:extLst>
              <a:ext uri="{FF2B5EF4-FFF2-40B4-BE49-F238E27FC236}">
                <a16:creationId xmlns:a16="http://schemas.microsoft.com/office/drawing/2014/main" id="{9FFF0B70-912E-41C4-A742-DEB9DE22BF87}"/>
              </a:ext>
            </a:extLst>
          </p:cNvPr>
          <p:cNvSpPr txBox="1">
            <a:spLocks/>
          </p:cNvSpPr>
          <p:nvPr/>
        </p:nvSpPr>
        <p:spPr>
          <a:xfrm>
            <a:off x="0" y="3855"/>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Output On </a:t>
            </a:r>
            <a:r>
              <a:rPr lang="en-US" cap="small" dirty="0" err="1">
                <a:solidFill>
                  <a:srgbClr val="FFFF00"/>
                </a:solidFill>
                <a:latin typeface="Times New Roman" panose="02020603050405020304" pitchFamily="18" charset="0"/>
                <a:cs typeface="Times New Roman" panose="02020603050405020304" pitchFamily="18" charset="0"/>
              </a:rPr>
              <a:t>Udoo</a:t>
            </a:r>
            <a:r>
              <a:rPr lang="en-US" cap="small" dirty="0">
                <a:solidFill>
                  <a:srgbClr val="FFFF00"/>
                </a:solidFill>
                <a:latin typeface="Times New Roman" panose="02020603050405020304" pitchFamily="18" charset="0"/>
                <a:cs typeface="Times New Roman" panose="02020603050405020304" pitchFamily="18" charset="0"/>
              </a:rPr>
              <a:t> Board</a:t>
            </a:r>
          </a:p>
        </p:txBody>
      </p:sp>
    </p:spTree>
    <p:extLst>
      <p:ext uri="{BB962C8B-B14F-4D97-AF65-F5344CB8AC3E}">
        <p14:creationId xmlns:p14="http://schemas.microsoft.com/office/powerpoint/2010/main" val="179961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569" fill="hold"/>
                                        <p:tgtEl>
                                          <p:spTgt spid="23"/>
                                        </p:tgtEl>
                                      </p:cBhvr>
                                    </p:cmd>
                                  </p:childTnLst>
                                </p:cTn>
                              </p:par>
                              <p:par>
                                <p:cTn id="7" presetID="1" presetClass="mediacall" presetSubtype="0" fill="hold" nodeType="withEffect">
                                  <p:stCondLst>
                                    <p:cond delay="0"/>
                                  </p:stCondLst>
                                  <p:childTnLst>
                                    <p:cmd type="call" cmd="playFrom(0.0)">
                                      <p:cBhvr>
                                        <p:cTn id="8" dur="28162" fill="hold"/>
                                        <p:tgtEl>
                                          <p:spTgt spid="8"/>
                                        </p:tgtEl>
                                      </p:cBhvr>
                                    </p:cmd>
                                  </p:childTnLst>
                                </p:cTn>
                              </p:par>
                              <p:par>
                                <p:cTn id="9" presetID="1" presetClass="mediacall" presetSubtype="0" fill="hold" nodeType="withEffect">
                                  <p:stCondLst>
                                    <p:cond delay="0"/>
                                  </p:stCondLst>
                                  <p:childTnLst>
                                    <p:cmd type="call" cmd="playFrom(0.0)">
                                      <p:cBhvr>
                                        <p:cTn id="10" dur="51199" fill="hold"/>
                                        <p:tgtEl>
                                          <p:spTgt spid="12"/>
                                        </p:tgtEl>
                                      </p:cBhvr>
                                    </p:cmd>
                                  </p:childTnLst>
                                </p:cTn>
                              </p:par>
                              <p:par>
                                <p:cTn id="11" presetID="1" presetClass="mediacall" presetSubtype="0" fill="hold" nodeType="withEffect">
                                  <p:stCondLst>
                                    <p:cond delay="0"/>
                                  </p:stCondLst>
                                  <p:childTnLst>
                                    <p:cmd type="call" cmd="playFrom(0.0)">
                                      <p:cBhvr>
                                        <p:cTn id="12" dur="62640" fill="hold"/>
                                        <p:tgtEl>
                                          <p:spTgt spid="11"/>
                                        </p:tgtEl>
                                      </p:cBhvr>
                                    </p:cmd>
                                  </p:childTnLst>
                                </p:cTn>
                              </p:par>
                              <p:par>
                                <p:cTn id="13" presetID="1" presetClass="mediacall" presetSubtype="0" fill="hold" nodeType="withEffect">
                                  <p:stCondLst>
                                    <p:cond delay="0"/>
                                  </p:stCondLst>
                                  <p:childTnLst>
                                    <p:cmd type="call" cmd="playFrom(0.0)">
                                      <p:cBhvr>
                                        <p:cTn id="14" dur="13547" fill="hold"/>
                                        <p:tgtEl>
                                          <p:spTgt spid="7"/>
                                        </p:tgtEl>
                                      </p:cBhvr>
                                    </p:cmd>
                                  </p:childTnLst>
                                </p:cTn>
                              </p:par>
                              <p:par>
                                <p:cTn id="15" presetID="1" presetClass="mediacall" presetSubtype="0" fill="hold" nodeType="withEffect">
                                  <p:stCondLst>
                                    <p:cond delay="0"/>
                                  </p:stCondLst>
                                  <p:childTnLst>
                                    <p:cmd type="call" cmd="playFrom(0.0)">
                                      <p:cBhvr>
                                        <p:cTn id="16" dur="27678" fill="hold"/>
                                        <p:tgtEl>
                                          <p:spTgt spid="2"/>
                                        </p:tgtEl>
                                      </p:cBhvr>
                                    </p:cmd>
                                  </p:childTnLst>
                                </p:cTn>
                              </p:par>
                              <p:par>
                                <p:cTn id="17" presetID="1" presetClass="mediacall" presetSubtype="0" fill="hold" nodeType="withEffect">
                                  <p:stCondLst>
                                    <p:cond delay="0"/>
                                  </p:stCondLst>
                                  <p:childTnLst>
                                    <p:cmd type="call" cmd="playFrom(0.0)">
                                      <p:cBhvr>
                                        <p:cTn id="18" dur="34411" fill="hold"/>
                                        <p:tgtEl>
                                          <p:spTgt spid="20"/>
                                        </p:tgtEl>
                                      </p:cBhvr>
                                    </p:cmd>
                                  </p:childTnLst>
                                </p:cTn>
                              </p:par>
                              <p:par>
                                <p:cTn id="19" presetID="1" presetClass="mediacall" presetSubtype="0" fill="hold" nodeType="withEffect">
                                  <p:stCondLst>
                                    <p:cond delay="0"/>
                                  </p:stCondLst>
                                  <p:childTnLst>
                                    <p:cmd type="call" cmd="playFrom(0.0)">
                                      <p:cBhvr>
                                        <p:cTn id="20" dur="2693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12"/>
                </p:tgtEl>
              </p:cMediaNode>
            </p:video>
            <p:video>
              <p:cMediaNode vol="80000" mute="1">
                <p:cTn id="22" repeatCount="indefinite" fill="hold" display="0">
                  <p:stCondLst>
                    <p:cond delay="indefinite"/>
                  </p:stCondLst>
                </p:cTn>
                <p:tgtEl>
                  <p:spTgt spid="8"/>
                </p:tgtEl>
              </p:cMediaNode>
            </p:video>
            <p:video>
              <p:cMediaNode vol="80000" mute="1">
                <p:cTn id="23" repeatCount="indefinite" fill="hold" display="0">
                  <p:stCondLst>
                    <p:cond delay="indefinite"/>
                  </p:stCondLst>
                </p:cTn>
                <p:tgtEl>
                  <p:spTgt spid="23"/>
                </p:tgtEl>
              </p:cMediaNode>
            </p:video>
            <p:video>
              <p:cMediaNode vol="80000" mute="1">
                <p:cTn id="24" repeatCount="indefinite" fill="hold" display="0">
                  <p:stCondLst>
                    <p:cond delay="indefinite"/>
                  </p:stCondLst>
                </p:cTn>
                <p:tgtEl>
                  <p:spTgt spid="11"/>
                </p:tgtEl>
              </p:cMediaNode>
            </p:video>
            <p:video>
              <p:cMediaNode vol="80000" mute="1">
                <p:cTn id="25" repeatCount="indefinite" fill="hold" display="0">
                  <p:stCondLst>
                    <p:cond delay="indefinite"/>
                  </p:stCondLst>
                </p:cTn>
                <p:tgtEl>
                  <p:spTgt spid="7"/>
                </p:tgtEl>
              </p:cMediaNode>
            </p:video>
            <p:video>
              <p:cMediaNode vol="80000" mute="1">
                <p:cTn id="26" repeatCount="indefinite" fill="hold" display="0">
                  <p:stCondLst>
                    <p:cond delay="indefinite"/>
                  </p:stCondLst>
                </p:cTn>
                <p:tgtEl>
                  <p:spTgt spid="2"/>
                </p:tgtEl>
              </p:cMediaNode>
            </p:video>
            <p:video>
              <p:cMediaNode vol="80000" mute="1">
                <p:cTn id="27" repeatCount="indefinite" fill="hold" display="0">
                  <p:stCondLst>
                    <p:cond delay="indefinite"/>
                  </p:stCondLst>
                </p:cTn>
                <p:tgtEl>
                  <p:spTgt spid="20"/>
                </p:tgtEl>
              </p:cMediaNode>
            </p:video>
            <p:video>
              <p:cMediaNode vol="80000" mute="1">
                <p:cTn id="28" repeatCount="indefinite" fill="hold" display="0">
                  <p:stCondLst>
                    <p:cond delay="indefinite"/>
                  </p:stCondLst>
                </p:cTn>
                <p:tgtEl>
                  <p:spTgt spid="2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22"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26</a:t>
            </a:r>
          </a:p>
        </p:txBody>
      </p:sp>
      <p:graphicFrame>
        <p:nvGraphicFramePr>
          <p:cNvPr id="23" name="Table 22"/>
          <p:cNvGraphicFramePr>
            <a:graphicFrameLocks noGrp="1"/>
          </p:cNvGraphicFramePr>
          <p:nvPr>
            <p:extLst>
              <p:ext uri="{D42A27DB-BD31-4B8C-83A1-F6EECF244321}">
                <p14:modId xmlns:p14="http://schemas.microsoft.com/office/powerpoint/2010/main" val="2328238488"/>
              </p:ext>
            </p:extLst>
          </p:nvPr>
        </p:nvGraphicFramePr>
        <p:xfrm>
          <a:off x="85562" y="1278116"/>
          <a:ext cx="1942026" cy="2123440"/>
        </p:xfrm>
        <a:graphic>
          <a:graphicData uri="http://schemas.openxmlformats.org/drawingml/2006/table">
            <a:tbl>
              <a:tblPr firstRow="1" bandRow="1">
                <a:tableStyleId>{2D5ABB26-0587-4C30-8999-92F81FD0307C}</a:tableStyleId>
              </a:tblPr>
              <a:tblGrid>
                <a:gridCol w="1041693">
                  <a:extLst>
                    <a:ext uri="{9D8B030D-6E8A-4147-A177-3AD203B41FA5}">
                      <a16:colId xmlns:a16="http://schemas.microsoft.com/office/drawing/2014/main" val="20000"/>
                    </a:ext>
                  </a:extLst>
                </a:gridCol>
                <a:gridCol w="900333">
                  <a:extLst>
                    <a:ext uri="{9D8B030D-6E8A-4147-A177-3AD203B41FA5}">
                      <a16:colId xmlns:a16="http://schemas.microsoft.com/office/drawing/2014/main" val="20001"/>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765892898"/>
              </p:ext>
            </p:extLst>
          </p:nvPr>
        </p:nvGraphicFramePr>
        <p:xfrm>
          <a:off x="2174491" y="2569745"/>
          <a:ext cx="1712543" cy="2123440"/>
        </p:xfrm>
        <a:graphic>
          <a:graphicData uri="http://schemas.openxmlformats.org/drawingml/2006/table">
            <a:tbl>
              <a:tblPr firstRow="1" bandRow="1">
                <a:tableStyleId>{2D5ABB26-0587-4C30-8999-92F81FD0307C}</a:tableStyleId>
              </a:tblPr>
              <a:tblGrid>
                <a:gridCol w="904223">
                  <a:extLst>
                    <a:ext uri="{9D8B030D-6E8A-4147-A177-3AD203B41FA5}">
                      <a16:colId xmlns:a16="http://schemas.microsoft.com/office/drawing/2014/main" val="20000"/>
                    </a:ext>
                  </a:extLst>
                </a:gridCol>
                <a:gridCol w="808320">
                  <a:extLst>
                    <a:ext uri="{9D8B030D-6E8A-4147-A177-3AD203B41FA5}">
                      <a16:colId xmlns:a16="http://schemas.microsoft.com/office/drawing/2014/main" val="20001"/>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34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66180877"/>
              </p:ext>
            </p:extLst>
          </p:nvPr>
        </p:nvGraphicFramePr>
        <p:xfrm>
          <a:off x="238404" y="3770888"/>
          <a:ext cx="1712543" cy="2123440"/>
        </p:xfrm>
        <a:graphic>
          <a:graphicData uri="http://schemas.openxmlformats.org/drawingml/2006/table">
            <a:tbl>
              <a:tblPr firstRow="1" bandRow="1">
                <a:tableStyleId>{2D5ABB26-0587-4C30-8999-92F81FD0307C}</a:tableStyleId>
              </a:tblPr>
              <a:tblGrid>
                <a:gridCol w="904223">
                  <a:extLst>
                    <a:ext uri="{9D8B030D-6E8A-4147-A177-3AD203B41FA5}">
                      <a16:colId xmlns:a16="http://schemas.microsoft.com/office/drawing/2014/main" val="20000"/>
                    </a:ext>
                  </a:extLst>
                </a:gridCol>
                <a:gridCol w="808320">
                  <a:extLst>
                    <a:ext uri="{9D8B030D-6E8A-4147-A177-3AD203B41FA5}">
                      <a16:colId xmlns:a16="http://schemas.microsoft.com/office/drawing/2014/main" val="20001"/>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7" name="TextBox 16"/>
          <p:cNvSpPr txBox="1"/>
          <p:nvPr/>
        </p:nvSpPr>
        <p:spPr>
          <a:xfrm>
            <a:off x="-109783" y="6058839"/>
            <a:ext cx="2786376" cy="369332"/>
          </a:xfrm>
          <a:prstGeom prst="rect">
            <a:avLst/>
          </a:prstGeom>
          <a:noFill/>
        </p:spPr>
        <p:txBody>
          <a:bodyPr wrap="square" rtlCol="0">
            <a:spAutoFit/>
          </a:bodyPr>
          <a:lstStyle/>
          <a:p>
            <a:r>
              <a:rPr lang="en-US" u="sng" dirty="0">
                <a:latin typeface="Calisto MT" panose="02040603050505030304" pitchFamily="18" charset="0"/>
              </a:rPr>
              <a:t>(1)Without Optimization</a:t>
            </a:r>
          </a:p>
        </p:txBody>
      </p:sp>
      <p:sp>
        <p:nvSpPr>
          <p:cNvPr id="18" name="TextBox 17"/>
          <p:cNvSpPr txBox="1"/>
          <p:nvPr/>
        </p:nvSpPr>
        <p:spPr>
          <a:xfrm>
            <a:off x="2335014" y="6048756"/>
            <a:ext cx="3351001" cy="369332"/>
          </a:xfrm>
          <a:prstGeom prst="rect">
            <a:avLst/>
          </a:prstGeom>
          <a:noFill/>
        </p:spPr>
        <p:txBody>
          <a:bodyPr wrap="square" rtlCol="0">
            <a:spAutoFit/>
          </a:bodyPr>
          <a:lstStyle/>
          <a:p>
            <a:r>
              <a:rPr lang="en-US" u="sng" dirty="0">
                <a:latin typeface="Calisto MT" panose="02040603050505030304" pitchFamily="18" charset="0"/>
              </a:rPr>
              <a:t>(2)With Software Optimization</a:t>
            </a:r>
          </a:p>
        </p:txBody>
      </p:sp>
      <p:sp>
        <p:nvSpPr>
          <p:cNvPr id="19" name="TextBox 18"/>
          <p:cNvSpPr txBox="1"/>
          <p:nvPr/>
        </p:nvSpPr>
        <p:spPr>
          <a:xfrm>
            <a:off x="5363760" y="6030295"/>
            <a:ext cx="3641087" cy="369332"/>
          </a:xfrm>
          <a:prstGeom prst="rect">
            <a:avLst/>
          </a:prstGeom>
          <a:noFill/>
        </p:spPr>
        <p:txBody>
          <a:bodyPr wrap="square" rtlCol="0">
            <a:spAutoFit/>
          </a:bodyPr>
          <a:lstStyle/>
          <a:p>
            <a:r>
              <a:rPr lang="en-US" u="sng" dirty="0">
                <a:latin typeface="Calisto MT" panose="02040603050505030304" pitchFamily="18" charset="0"/>
              </a:rPr>
              <a:t>(3)With Hardware Optimization</a:t>
            </a:r>
          </a:p>
        </p:txBody>
      </p:sp>
      <p:graphicFrame>
        <p:nvGraphicFramePr>
          <p:cNvPr id="12" name="Table 11">
            <a:extLst>
              <a:ext uri="{FF2B5EF4-FFF2-40B4-BE49-F238E27FC236}">
                <a16:creationId xmlns:a16="http://schemas.microsoft.com/office/drawing/2014/main" id="{3C5A2312-FF7D-4153-A0BB-AC5447ED7CB1}"/>
              </a:ext>
            </a:extLst>
          </p:cNvPr>
          <p:cNvGraphicFramePr>
            <a:graphicFrameLocks noGrp="1"/>
          </p:cNvGraphicFramePr>
          <p:nvPr>
            <p:extLst>
              <p:ext uri="{D42A27DB-BD31-4B8C-83A1-F6EECF244321}">
                <p14:modId xmlns:p14="http://schemas.microsoft.com/office/powerpoint/2010/main" val="74316911"/>
              </p:ext>
            </p:extLst>
          </p:nvPr>
        </p:nvGraphicFramePr>
        <p:xfrm>
          <a:off x="4195966" y="1300809"/>
          <a:ext cx="1913890" cy="2123440"/>
        </p:xfrm>
        <a:graphic>
          <a:graphicData uri="http://schemas.openxmlformats.org/drawingml/2006/table">
            <a:tbl>
              <a:tblPr firstRow="1" bandRow="1">
                <a:tableStyleId>{2D5ABB26-0587-4C30-8999-92F81FD0307C}</a:tableStyleId>
              </a:tblPr>
              <a:tblGrid>
                <a:gridCol w="1027626">
                  <a:extLst>
                    <a:ext uri="{9D8B030D-6E8A-4147-A177-3AD203B41FA5}">
                      <a16:colId xmlns:a16="http://schemas.microsoft.com/office/drawing/2014/main" val="20000"/>
                    </a:ext>
                  </a:extLst>
                </a:gridCol>
                <a:gridCol w="886264">
                  <a:extLst>
                    <a:ext uri="{9D8B030D-6E8A-4147-A177-3AD203B41FA5}">
                      <a16:colId xmlns:a16="http://schemas.microsoft.com/office/drawing/2014/main" val="20001"/>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EEA9E6FF-A3AA-4DC0-8223-B7830038542F}"/>
              </a:ext>
            </a:extLst>
          </p:cNvPr>
          <p:cNvGraphicFramePr>
            <a:graphicFrameLocks noGrp="1"/>
          </p:cNvGraphicFramePr>
          <p:nvPr>
            <p:extLst>
              <p:ext uri="{D42A27DB-BD31-4B8C-83A1-F6EECF244321}">
                <p14:modId xmlns:p14="http://schemas.microsoft.com/office/powerpoint/2010/main" val="1643023056"/>
              </p:ext>
            </p:extLst>
          </p:nvPr>
        </p:nvGraphicFramePr>
        <p:xfrm>
          <a:off x="6285691" y="2569745"/>
          <a:ext cx="1712543" cy="2123440"/>
        </p:xfrm>
        <a:graphic>
          <a:graphicData uri="http://schemas.openxmlformats.org/drawingml/2006/table">
            <a:tbl>
              <a:tblPr firstRow="1" bandRow="1">
                <a:tableStyleId>{2D5ABB26-0587-4C30-8999-92F81FD0307C}</a:tableStyleId>
              </a:tblPr>
              <a:tblGrid>
                <a:gridCol w="904223">
                  <a:extLst>
                    <a:ext uri="{9D8B030D-6E8A-4147-A177-3AD203B41FA5}">
                      <a16:colId xmlns:a16="http://schemas.microsoft.com/office/drawing/2014/main" val="20000"/>
                    </a:ext>
                  </a:extLst>
                </a:gridCol>
                <a:gridCol w="808320">
                  <a:extLst>
                    <a:ext uri="{9D8B030D-6E8A-4147-A177-3AD203B41FA5}">
                      <a16:colId xmlns:a16="http://schemas.microsoft.com/office/drawing/2014/main" val="20001"/>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5" name="Table 14">
            <a:extLst>
              <a:ext uri="{FF2B5EF4-FFF2-40B4-BE49-F238E27FC236}">
                <a16:creationId xmlns:a16="http://schemas.microsoft.com/office/drawing/2014/main" id="{C11DF726-06E4-4D81-943E-5A2C18A5462B}"/>
              </a:ext>
            </a:extLst>
          </p:cNvPr>
          <p:cNvGraphicFramePr>
            <a:graphicFrameLocks noGrp="1"/>
          </p:cNvGraphicFramePr>
          <p:nvPr>
            <p:extLst>
              <p:ext uri="{D42A27DB-BD31-4B8C-83A1-F6EECF244321}">
                <p14:modId xmlns:p14="http://schemas.microsoft.com/office/powerpoint/2010/main" val="1677491201"/>
              </p:ext>
            </p:extLst>
          </p:nvPr>
        </p:nvGraphicFramePr>
        <p:xfrm>
          <a:off x="4188088" y="3789943"/>
          <a:ext cx="1712543" cy="2123440"/>
        </p:xfrm>
        <a:graphic>
          <a:graphicData uri="http://schemas.openxmlformats.org/drawingml/2006/table">
            <a:tbl>
              <a:tblPr firstRow="1" bandRow="1">
                <a:tableStyleId>{2D5ABB26-0587-4C30-8999-92F81FD0307C}</a:tableStyleId>
              </a:tblPr>
              <a:tblGrid>
                <a:gridCol w="904223">
                  <a:extLst>
                    <a:ext uri="{9D8B030D-6E8A-4147-A177-3AD203B41FA5}">
                      <a16:colId xmlns:a16="http://schemas.microsoft.com/office/drawing/2014/main" val="20000"/>
                    </a:ext>
                  </a:extLst>
                </a:gridCol>
                <a:gridCol w="808320">
                  <a:extLst>
                    <a:ext uri="{9D8B030D-6E8A-4147-A177-3AD203B41FA5}">
                      <a16:colId xmlns:a16="http://schemas.microsoft.com/office/drawing/2014/main" val="20001"/>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75418285-D7A4-4503-A754-063418F082FD}"/>
              </a:ext>
            </a:extLst>
          </p:cNvPr>
          <p:cNvGraphicFramePr>
            <a:graphicFrameLocks noGrp="1"/>
          </p:cNvGraphicFramePr>
          <p:nvPr>
            <p:extLst>
              <p:ext uri="{D42A27DB-BD31-4B8C-83A1-F6EECF244321}">
                <p14:modId xmlns:p14="http://schemas.microsoft.com/office/powerpoint/2010/main" val="2891481266"/>
              </p:ext>
            </p:extLst>
          </p:nvPr>
        </p:nvGraphicFramePr>
        <p:xfrm>
          <a:off x="8299524" y="1221018"/>
          <a:ext cx="1871687" cy="2123440"/>
        </p:xfrm>
        <a:graphic>
          <a:graphicData uri="http://schemas.openxmlformats.org/drawingml/2006/table">
            <a:tbl>
              <a:tblPr firstRow="1" bandRow="1">
                <a:tableStyleId>{2D5ABB26-0587-4C30-8999-92F81FD0307C}</a:tableStyleId>
              </a:tblPr>
              <a:tblGrid>
                <a:gridCol w="999100">
                  <a:extLst>
                    <a:ext uri="{9D8B030D-6E8A-4147-A177-3AD203B41FA5}">
                      <a16:colId xmlns:a16="http://schemas.microsoft.com/office/drawing/2014/main" val="20000"/>
                    </a:ext>
                  </a:extLst>
                </a:gridCol>
                <a:gridCol w="872587">
                  <a:extLst>
                    <a:ext uri="{9D8B030D-6E8A-4147-A177-3AD203B41FA5}">
                      <a16:colId xmlns:a16="http://schemas.microsoft.com/office/drawing/2014/main" val="20001"/>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5" name="Table 24">
            <a:extLst>
              <a:ext uri="{FF2B5EF4-FFF2-40B4-BE49-F238E27FC236}">
                <a16:creationId xmlns:a16="http://schemas.microsoft.com/office/drawing/2014/main" id="{186B006C-C53F-44BF-8753-96F6D209E18E}"/>
              </a:ext>
            </a:extLst>
          </p:cNvPr>
          <p:cNvGraphicFramePr>
            <a:graphicFrameLocks noGrp="1"/>
          </p:cNvGraphicFramePr>
          <p:nvPr>
            <p:extLst>
              <p:ext uri="{D42A27DB-BD31-4B8C-83A1-F6EECF244321}">
                <p14:modId xmlns:p14="http://schemas.microsoft.com/office/powerpoint/2010/main" val="1265222819"/>
              </p:ext>
            </p:extLst>
          </p:nvPr>
        </p:nvGraphicFramePr>
        <p:xfrm>
          <a:off x="10324710" y="2286318"/>
          <a:ext cx="1814738" cy="2123440"/>
        </p:xfrm>
        <a:graphic>
          <a:graphicData uri="http://schemas.openxmlformats.org/drawingml/2006/table">
            <a:tbl>
              <a:tblPr firstRow="1" bandRow="1">
                <a:tableStyleId>{2D5ABB26-0587-4C30-8999-92F81FD0307C}</a:tableStyleId>
              </a:tblPr>
              <a:tblGrid>
                <a:gridCol w="958182">
                  <a:extLst>
                    <a:ext uri="{9D8B030D-6E8A-4147-A177-3AD203B41FA5}">
                      <a16:colId xmlns:a16="http://schemas.microsoft.com/office/drawing/2014/main" val="20000"/>
                    </a:ext>
                  </a:extLst>
                </a:gridCol>
                <a:gridCol w="856556">
                  <a:extLst>
                    <a:ext uri="{9D8B030D-6E8A-4147-A177-3AD203B41FA5}">
                      <a16:colId xmlns:a16="http://schemas.microsoft.com/office/drawing/2014/main" val="20001"/>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20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6" name="Table 25">
            <a:extLst>
              <a:ext uri="{FF2B5EF4-FFF2-40B4-BE49-F238E27FC236}">
                <a16:creationId xmlns:a16="http://schemas.microsoft.com/office/drawing/2014/main" id="{77E87E70-C302-4C6A-ACE3-ED77D8A0D780}"/>
              </a:ext>
            </a:extLst>
          </p:cNvPr>
          <p:cNvGraphicFramePr>
            <a:graphicFrameLocks noGrp="1"/>
          </p:cNvGraphicFramePr>
          <p:nvPr>
            <p:extLst>
              <p:ext uri="{D42A27DB-BD31-4B8C-83A1-F6EECF244321}">
                <p14:modId xmlns:p14="http://schemas.microsoft.com/office/powerpoint/2010/main" val="821921495"/>
              </p:ext>
            </p:extLst>
          </p:nvPr>
        </p:nvGraphicFramePr>
        <p:xfrm>
          <a:off x="8343899" y="3770888"/>
          <a:ext cx="1712543" cy="2123440"/>
        </p:xfrm>
        <a:graphic>
          <a:graphicData uri="http://schemas.openxmlformats.org/drawingml/2006/table">
            <a:tbl>
              <a:tblPr firstRow="1" bandRow="1">
                <a:tableStyleId>{2D5ABB26-0587-4C30-8999-92F81FD0307C}</a:tableStyleId>
              </a:tblPr>
              <a:tblGrid>
                <a:gridCol w="904223">
                  <a:extLst>
                    <a:ext uri="{9D8B030D-6E8A-4147-A177-3AD203B41FA5}">
                      <a16:colId xmlns:a16="http://schemas.microsoft.com/office/drawing/2014/main" val="20000"/>
                    </a:ext>
                  </a:extLst>
                </a:gridCol>
                <a:gridCol w="808320">
                  <a:extLst>
                    <a:ext uri="{9D8B030D-6E8A-4147-A177-3AD203B41FA5}">
                      <a16:colId xmlns:a16="http://schemas.microsoft.com/office/drawing/2014/main" val="20001"/>
                    </a:ext>
                  </a:extLst>
                </a:gridCol>
              </a:tblGrid>
              <a:tr h="370840">
                <a:tc>
                  <a:txBody>
                    <a:bodyPr/>
                    <a:lstStyle/>
                    <a:p>
                      <a:r>
                        <a:rPr lang="en-US" dirty="0">
                          <a:latin typeface="Calisto MT" panose="02040603050505030304" pitchFamily="18" charset="0"/>
                        </a:rPr>
                        <a:t>Total</a:t>
                      </a:r>
                    </a:p>
                    <a:p>
                      <a:r>
                        <a:rPr lang="en-US" dirty="0">
                          <a:latin typeface="Calisto MT" panose="02040603050505030304" pitchFamily="18" charset="0"/>
                        </a:rPr>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latin typeface="Calisto MT" panose="02040603050505030304" pitchFamily="18" charset="0"/>
                        </a:rPr>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latin typeface="Calisto MT" panose="02040603050505030304" pitchFamily="18" charset="0"/>
                        </a:rPr>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latin typeface="Calisto MT" panose="02040603050505030304" pitchFamily="18" charset="0"/>
                        </a:rPr>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latin typeface="Calisto MT" panose="02040603050505030304" pitchFamily="18" charset="0"/>
                        </a:rPr>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latin typeface="Calisto MT" panose="02040603050505030304" pitchFamily="18" charset="0"/>
                        </a:rPr>
                        <a:t>15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6206EBF2-19FD-4331-BD1D-5007F00362BE}"/>
              </a:ext>
            </a:extLst>
          </p:cNvPr>
          <p:cNvSpPr/>
          <p:nvPr/>
        </p:nvSpPr>
        <p:spPr>
          <a:xfrm>
            <a:off x="3938047" y="784585"/>
            <a:ext cx="118689" cy="527508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D0E87F3-DDB9-4F75-B1F4-9596ABEBACF0}"/>
              </a:ext>
            </a:extLst>
          </p:cNvPr>
          <p:cNvSpPr/>
          <p:nvPr/>
        </p:nvSpPr>
        <p:spPr>
          <a:xfrm>
            <a:off x="8068506" y="765688"/>
            <a:ext cx="118689" cy="527508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9FAA3F-6320-4F6F-B8E7-B8AC10D016CB}"/>
              </a:ext>
            </a:extLst>
          </p:cNvPr>
          <p:cNvSpPr txBox="1"/>
          <p:nvPr/>
        </p:nvSpPr>
        <p:spPr>
          <a:xfrm>
            <a:off x="879619" y="3439722"/>
            <a:ext cx="596802" cy="369332"/>
          </a:xfrm>
          <a:prstGeom prst="rect">
            <a:avLst/>
          </a:prstGeom>
          <a:noFill/>
        </p:spPr>
        <p:txBody>
          <a:bodyPr wrap="square" rtlCol="0">
            <a:spAutoFit/>
          </a:bodyPr>
          <a:lstStyle/>
          <a:p>
            <a:r>
              <a:rPr lang="en-US" dirty="0"/>
              <a:t>(2)</a:t>
            </a:r>
          </a:p>
        </p:txBody>
      </p:sp>
      <p:sp>
        <p:nvSpPr>
          <p:cNvPr id="30" name="TextBox 29">
            <a:extLst>
              <a:ext uri="{FF2B5EF4-FFF2-40B4-BE49-F238E27FC236}">
                <a16:creationId xmlns:a16="http://schemas.microsoft.com/office/drawing/2014/main" id="{7C76DD3C-FC2F-416F-AF7E-A066E67DADF0}"/>
              </a:ext>
            </a:extLst>
          </p:cNvPr>
          <p:cNvSpPr txBox="1"/>
          <p:nvPr/>
        </p:nvSpPr>
        <p:spPr>
          <a:xfrm>
            <a:off x="9016068" y="3425142"/>
            <a:ext cx="596802" cy="369332"/>
          </a:xfrm>
          <a:prstGeom prst="rect">
            <a:avLst/>
          </a:prstGeom>
          <a:noFill/>
        </p:spPr>
        <p:txBody>
          <a:bodyPr wrap="square" rtlCol="0">
            <a:spAutoFit/>
          </a:bodyPr>
          <a:lstStyle/>
          <a:p>
            <a:r>
              <a:rPr lang="en-US" dirty="0"/>
              <a:t>(2)</a:t>
            </a:r>
          </a:p>
        </p:txBody>
      </p:sp>
      <p:sp>
        <p:nvSpPr>
          <p:cNvPr id="31" name="TextBox 30">
            <a:extLst>
              <a:ext uri="{FF2B5EF4-FFF2-40B4-BE49-F238E27FC236}">
                <a16:creationId xmlns:a16="http://schemas.microsoft.com/office/drawing/2014/main" id="{04FB57C9-D1CB-48F1-9B56-832E1B4D2E2B}"/>
              </a:ext>
            </a:extLst>
          </p:cNvPr>
          <p:cNvSpPr txBox="1"/>
          <p:nvPr/>
        </p:nvSpPr>
        <p:spPr>
          <a:xfrm>
            <a:off x="4904704" y="3467673"/>
            <a:ext cx="525194" cy="369332"/>
          </a:xfrm>
          <a:prstGeom prst="rect">
            <a:avLst/>
          </a:prstGeom>
          <a:noFill/>
        </p:spPr>
        <p:txBody>
          <a:bodyPr wrap="square" rtlCol="0">
            <a:spAutoFit/>
          </a:bodyPr>
          <a:lstStyle/>
          <a:p>
            <a:r>
              <a:rPr lang="en-US" dirty="0"/>
              <a:t>(2)</a:t>
            </a:r>
          </a:p>
        </p:txBody>
      </p:sp>
      <p:sp>
        <p:nvSpPr>
          <p:cNvPr id="7" name="TextBox 6">
            <a:extLst>
              <a:ext uri="{FF2B5EF4-FFF2-40B4-BE49-F238E27FC236}">
                <a16:creationId xmlns:a16="http://schemas.microsoft.com/office/drawing/2014/main" id="{649BB9CD-BD07-4124-8410-E6B886F8EC6D}"/>
              </a:ext>
            </a:extLst>
          </p:cNvPr>
          <p:cNvSpPr txBox="1"/>
          <p:nvPr/>
        </p:nvSpPr>
        <p:spPr>
          <a:xfrm>
            <a:off x="5010133" y="935500"/>
            <a:ext cx="490037" cy="36933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20108CD7-98B5-4714-BB1C-9DC3DB7D7072}"/>
              </a:ext>
            </a:extLst>
          </p:cNvPr>
          <p:cNvSpPr txBox="1"/>
          <p:nvPr/>
        </p:nvSpPr>
        <p:spPr>
          <a:xfrm>
            <a:off x="879619" y="918951"/>
            <a:ext cx="490037" cy="369332"/>
          </a:xfrm>
          <a:prstGeom prst="rect">
            <a:avLst/>
          </a:prstGeom>
          <a:noFill/>
        </p:spPr>
        <p:txBody>
          <a:bodyPr wrap="square" rtlCol="0">
            <a:spAutoFit/>
          </a:bodyPr>
          <a:lstStyle/>
          <a:p>
            <a:r>
              <a:rPr lang="en-US" dirty="0"/>
              <a:t>(1)</a:t>
            </a:r>
          </a:p>
        </p:txBody>
      </p:sp>
      <p:sp>
        <p:nvSpPr>
          <p:cNvPr id="33" name="TextBox 32">
            <a:extLst>
              <a:ext uri="{FF2B5EF4-FFF2-40B4-BE49-F238E27FC236}">
                <a16:creationId xmlns:a16="http://schemas.microsoft.com/office/drawing/2014/main" id="{26EB2C66-ABAA-44C5-BFB3-FDDB10E5CBA9}"/>
              </a:ext>
            </a:extLst>
          </p:cNvPr>
          <p:cNvSpPr txBox="1"/>
          <p:nvPr/>
        </p:nvSpPr>
        <p:spPr>
          <a:xfrm>
            <a:off x="9235367" y="849345"/>
            <a:ext cx="490037" cy="36933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9240C6B5-6724-4625-863C-46CF0F442028}"/>
              </a:ext>
            </a:extLst>
          </p:cNvPr>
          <p:cNvSpPr txBox="1"/>
          <p:nvPr/>
        </p:nvSpPr>
        <p:spPr>
          <a:xfrm>
            <a:off x="2656046" y="2180996"/>
            <a:ext cx="465766" cy="369332"/>
          </a:xfrm>
          <a:prstGeom prst="rect">
            <a:avLst/>
          </a:prstGeom>
          <a:noFill/>
        </p:spPr>
        <p:txBody>
          <a:bodyPr wrap="square" rtlCol="0">
            <a:spAutoFit/>
          </a:bodyPr>
          <a:lstStyle/>
          <a:p>
            <a:r>
              <a:rPr lang="en-US" dirty="0"/>
              <a:t>(3)</a:t>
            </a:r>
          </a:p>
        </p:txBody>
      </p:sp>
      <p:sp>
        <p:nvSpPr>
          <p:cNvPr id="34" name="TextBox 33">
            <a:extLst>
              <a:ext uri="{FF2B5EF4-FFF2-40B4-BE49-F238E27FC236}">
                <a16:creationId xmlns:a16="http://schemas.microsoft.com/office/drawing/2014/main" id="{3105E268-0ABB-45C7-850B-5040E5DC0D7D}"/>
              </a:ext>
            </a:extLst>
          </p:cNvPr>
          <p:cNvSpPr txBox="1"/>
          <p:nvPr/>
        </p:nvSpPr>
        <p:spPr>
          <a:xfrm>
            <a:off x="7021455" y="2223761"/>
            <a:ext cx="499875" cy="369332"/>
          </a:xfrm>
          <a:prstGeom prst="rect">
            <a:avLst/>
          </a:prstGeom>
          <a:noFill/>
        </p:spPr>
        <p:txBody>
          <a:bodyPr wrap="square" rtlCol="0">
            <a:spAutoFit/>
          </a:bodyPr>
          <a:lstStyle/>
          <a:p>
            <a:r>
              <a:rPr lang="en-US" dirty="0"/>
              <a:t>(3)</a:t>
            </a:r>
          </a:p>
        </p:txBody>
      </p:sp>
      <p:sp>
        <p:nvSpPr>
          <p:cNvPr id="35" name="TextBox 34">
            <a:extLst>
              <a:ext uri="{FF2B5EF4-FFF2-40B4-BE49-F238E27FC236}">
                <a16:creationId xmlns:a16="http://schemas.microsoft.com/office/drawing/2014/main" id="{BEE5BD43-9848-411C-A4BD-36F4DCB868A1}"/>
              </a:ext>
            </a:extLst>
          </p:cNvPr>
          <p:cNvSpPr txBox="1"/>
          <p:nvPr/>
        </p:nvSpPr>
        <p:spPr>
          <a:xfrm>
            <a:off x="11148663" y="1948032"/>
            <a:ext cx="465766" cy="369332"/>
          </a:xfrm>
          <a:prstGeom prst="rect">
            <a:avLst/>
          </a:prstGeom>
          <a:noFill/>
        </p:spPr>
        <p:txBody>
          <a:bodyPr wrap="square" rtlCol="0">
            <a:spAutoFit/>
          </a:bodyPr>
          <a:lstStyle/>
          <a:p>
            <a:r>
              <a:rPr lang="en-US" dirty="0"/>
              <a:t>(3)</a:t>
            </a:r>
          </a:p>
        </p:txBody>
      </p:sp>
      <p:sp>
        <p:nvSpPr>
          <p:cNvPr id="36" name="Rectangle 35">
            <a:extLst>
              <a:ext uri="{FF2B5EF4-FFF2-40B4-BE49-F238E27FC236}">
                <a16:creationId xmlns:a16="http://schemas.microsoft.com/office/drawing/2014/main" id="{F23F68B9-D096-42F5-9102-43BD749E0DED}"/>
              </a:ext>
            </a:extLst>
          </p:cNvPr>
          <p:cNvSpPr/>
          <p:nvPr/>
        </p:nvSpPr>
        <p:spPr>
          <a:xfrm rot="5400000">
            <a:off x="6054983" y="-87908"/>
            <a:ext cx="134584" cy="1213944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907570-8CDA-40FF-9839-A3D7DC19100C}"/>
              </a:ext>
            </a:extLst>
          </p:cNvPr>
          <p:cNvSpPr/>
          <p:nvPr/>
        </p:nvSpPr>
        <p:spPr>
          <a:xfrm>
            <a:off x="31651" y="853661"/>
            <a:ext cx="668773" cy="369332"/>
          </a:xfrm>
          <a:prstGeom prst="rect">
            <a:avLst/>
          </a:prstGeom>
        </p:spPr>
        <p:txBody>
          <a:bodyPr wrap="none">
            <a:spAutoFit/>
          </a:bodyPr>
          <a:lstStyle/>
          <a:p>
            <a:r>
              <a:rPr lang="en-US" u="sng" dirty="0">
                <a:solidFill>
                  <a:srgbClr val="00B050"/>
                </a:solidFill>
                <a:latin typeface="Calisto MT" panose="02040603050505030304" pitchFamily="18" charset="0"/>
                <a:cs typeface="Times New Roman" panose="02020603050405020304" pitchFamily="18" charset="0"/>
              </a:rPr>
              <a:t>SSR:</a:t>
            </a:r>
          </a:p>
        </p:txBody>
      </p:sp>
      <p:sp>
        <p:nvSpPr>
          <p:cNvPr id="38" name="Rectangle 37">
            <a:extLst>
              <a:ext uri="{FF2B5EF4-FFF2-40B4-BE49-F238E27FC236}">
                <a16:creationId xmlns:a16="http://schemas.microsoft.com/office/drawing/2014/main" id="{54AAE413-A129-418C-AEA5-A8C906164623}"/>
              </a:ext>
            </a:extLst>
          </p:cNvPr>
          <p:cNvSpPr/>
          <p:nvPr/>
        </p:nvSpPr>
        <p:spPr>
          <a:xfrm>
            <a:off x="4087894" y="888053"/>
            <a:ext cx="766557" cy="369332"/>
          </a:xfrm>
          <a:prstGeom prst="rect">
            <a:avLst/>
          </a:prstGeom>
        </p:spPr>
        <p:txBody>
          <a:bodyPr wrap="none">
            <a:spAutoFit/>
          </a:bodyPr>
          <a:lstStyle/>
          <a:p>
            <a:r>
              <a:rPr lang="en-US" u="sng" dirty="0">
                <a:solidFill>
                  <a:srgbClr val="00B050"/>
                </a:solidFill>
                <a:latin typeface="Calisto MT" panose="02040603050505030304" pitchFamily="18" charset="0"/>
                <a:cs typeface="Times New Roman" panose="02020603050405020304" pitchFamily="18" charset="0"/>
              </a:rPr>
              <a:t>MSR:</a:t>
            </a:r>
          </a:p>
        </p:txBody>
      </p:sp>
      <p:sp>
        <p:nvSpPr>
          <p:cNvPr id="39" name="Rectangle 38">
            <a:extLst>
              <a:ext uri="{FF2B5EF4-FFF2-40B4-BE49-F238E27FC236}">
                <a16:creationId xmlns:a16="http://schemas.microsoft.com/office/drawing/2014/main" id="{8AD0B935-BDB1-4873-81F4-63FA0B1E6691}"/>
              </a:ext>
            </a:extLst>
          </p:cNvPr>
          <p:cNvSpPr/>
          <p:nvPr/>
        </p:nvSpPr>
        <p:spPr>
          <a:xfrm>
            <a:off x="8247476" y="826310"/>
            <a:ext cx="1088503" cy="369332"/>
          </a:xfrm>
          <a:prstGeom prst="rect">
            <a:avLst/>
          </a:prstGeom>
        </p:spPr>
        <p:txBody>
          <a:bodyPr wrap="none">
            <a:spAutoFit/>
          </a:bodyPr>
          <a:lstStyle/>
          <a:p>
            <a:r>
              <a:rPr lang="en-US" u="sng" dirty="0">
                <a:solidFill>
                  <a:srgbClr val="00B050"/>
                </a:solidFill>
                <a:latin typeface="Calisto MT" panose="02040603050505030304" pitchFamily="18" charset="0"/>
                <a:cs typeface="Times New Roman" panose="02020603050405020304" pitchFamily="18" charset="0"/>
              </a:rPr>
              <a:t>MSRCR:</a:t>
            </a:r>
          </a:p>
        </p:txBody>
      </p:sp>
      <p:sp>
        <p:nvSpPr>
          <p:cNvPr id="37" name="Title 1">
            <a:extLst>
              <a:ext uri="{FF2B5EF4-FFF2-40B4-BE49-F238E27FC236}">
                <a16:creationId xmlns:a16="http://schemas.microsoft.com/office/drawing/2014/main" id="{8EB79F0B-7E35-488B-8274-794EA609B2B9}"/>
              </a:ext>
            </a:extLst>
          </p:cNvPr>
          <p:cNvSpPr txBox="1">
            <a:spLocks/>
          </p:cNvSpPr>
          <p:nvPr/>
        </p:nvSpPr>
        <p:spPr>
          <a:xfrm>
            <a:off x="-1" y="4699"/>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err="1">
                <a:solidFill>
                  <a:srgbClr val="FFFF00"/>
                </a:solidFill>
                <a:latin typeface="Times New Roman" panose="02020603050405020304" pitchFamily="18" charset="0"/>
                <a:cs typeface="Times New Roman" panose="02020603050405020304" pitchFamily="18" charset="0"/>
              </a:rPr>
              <a:t>Retinex</a:t>
            </a:r>
            <a:r>
              <a:rPr lang="en-US" cap="small" dirty="0">
                <a:solidFill>
                  <a:srgbClr val="FFFF00"/>
                </a:solidFill>
                <a:latin typeface="Times New Roman" panose="02020603050405020304" pitchFamily="18" charset="0"/>
                <a:cs typeface="Times New Roman" panose="02020603050405020304" pitchFamily="18" charset="0"/>
              </a:rPr>
              <a:t> Output On </a:t>
            </a:r>
            <a:r>
              <a:rPr lang="en-US" cap="small" dirty="0" err="1">
                <a:solidFill>
                  <a:srgbClr val="FFFF00"/>
                </a:solidFill>
                <a:latin typeface="Times New Roman" panose="02020603050405020304" pitchFamily="18" charset="0"/>
                <a:cs typeface="Times New Roman" panose="02020603050405020304" pitchFamily="18" charset="0"/>
              </a:rPr>
              <a:t>Udoo</a:t>
            </a:r>
            <a:r>
              <a:rPr lang="en-US" cap="small" dirty="0">
                <a:solidFill>
                  <a:srgbClr val="FFFF00"/>
                </a:solidFill>
                <a:latin typeface="Times New Roman" panose="02020603050405020304" pitchFamily="18" charset="0"/>
                <a:cs typeface="Times New Roman" panose="02020603050405020304" pitchFamily="18" charset="0"/>
              </a:rPr>
              <a:t> Board</a:t>
            </a:r>
          </a:p>
        </p:txBody>
      </p:sp>
    </p:spTree>
    <p:extLst>
      <p:ext uri="{BB962C8B-B14F-4D97-AF65-F5344CB8AC3E}">
        <p14:creationId xmlns:p14="http://schemas.microsoft.com/office/powerpoint/2010/main" val="4185544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4">
            <a:extLst>
              <a:ext uri="{FF2B5EF4-FFF2-40B4-BE49-F238E27FC236}">
                <a16:creationId xmlns:a16="http://schemas.microsoft.com/office/drawing/2014/main" id="{ECFF1D17-056D-490F-ABC8-E76B42FE8EF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382451"/>
            <a:ext cx="4223657" cy="2816763"/>
          </a:xfrm>
        </p:spPr>
      </p:pic>
      <p:sp>
        <p:nvSpPr>
          <p:cNvPr id="4" name="Date Placeholder 3">
            <a:extLst>
              <a:ext uri="{FF2B5EF4-FFF2-40B4-BE49-F238E27FC236}">
                <a16:creationId xmlns:a16="http://schemas.microsoft.com/office/drawing/2014/main" id="{1F49544F-FFAF-4DD5-90DD-118A41D15E93}"/>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AA915181-2FD0-450E-956F-BD4747E7B059}"/>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CD79B8E3-E37F-4502-AD97-CB70C63C8C76}"/>
              </a:ext>
            </a:extLst>
          </p:cNvPr>
          <p:cNvSpPr>
            <a:spLocks noGrp="1"/>
          </p:cNvSpPr>
          <p:nvPr>
            <p:ph type="sldNum" sz="quarter" idx="12"/>
          </p:nvPr>
        </p:nvSpPr>
        <p:spPr/>
        <p:txBody>
          <a:bodyPr/>
          <a:lstStyle/>
          <a:p>
            <a:fld id="{16197141-18D8-49ED-8D44-6CAFAA373FE9}" type="slidenum">
              <a:rPr lang="en-US" smtClean="0"/>
              <a:t>28</a:t>
            </a:fld>
            <a:endParaRPr lang="en-US"/>
          </a:p>
        </p:txBody>
      </p:sp>
      <p:pic>
        <p:nvPicPr>
          <p:cNvPr id="9" name="Picture 8">
            <a:extLst>
              <a:ext uri="{FF2B5EF4-FFF2-40B4-BE49-F238E27FC236}">
                <a16:creationId xmlns:a16="http://schemas.microsoft.com/office/drawing/2014/main" id="{55230C9C-6E36-470B-8964-24BF6E556D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2572" y="3397704"/>
            <a:ext cx="4553934" cy="3004457"/>
          </a:xfrm>
          <a:prstGeom prst="rect">
            <a:avLst/>
          </a:prstGeom>
        </p:spPr>
      </p:pic>
      <p:pic>
        <p:nvPicPr>
          <p:cNvPr id="8" name="Content Placeholder 8">
            <a:extLst>
              <a:ext uri="{FF2B5EF4-FFF2-40B4-BE49-F238E27FC236}">
                <a16:creationId xmlns:a16="http://schemas.microsoft.com/office/drawing/2014/main" id="{8DF4C1FD-C588-4021-8650-E1F1A78320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107"/>
          <a:stretch/>
        </p:blipFill>
        <p:spPr>
          <a:xfrm>
            <a:off x="4223655" y="1865167"/>
            <a:ext cx="4087045" cy="2816762"/>
          </a:xfrm>
          <a:prstGeom prst="rect">
            <a:avLst/>
          </a:prstGeom>
        </p:spPr>
      </p:pic>
      <p:sp>
        <p:nvSpPr>
          <p:cNvPr id="11" name="Footer Placeholder 7">
            <a:extLst>
              <a:ext uri="{FF2B5EF4-FFF2-40B4-BE49-F238E27FC236}">
                <a16:creationId xmlns:a16="http://schemas.microsoft.com/office/drawing/2014/main" id="{D3318349-6216-404A-9792-1AD352A44909}"/>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2" name="TextBox 11">
            <a:extLst>
              <a:ext uri="{FF2B5EF4-FFF2-40B4-BE49-F238E27FC236}">
                <a16:creationId xmlns:a16="http://schemas.microsoft.com/office/drawing/2014/main" id="{4D17C6F4-ABB9-4716-8460-8711F6891C91}"/>
              </a:ext>
            </a:extLst>
          </p:cNvPr>
          <p:cNvSpPr txBox="1"/>
          <p:nvPr/>
        </p:nvSpPr>
        <p:spPr>
          <a:xfrm>
            <a:off x="1572764" y="778022"/>
            <a:ext cx="212422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1</a:t>
            </a:r>
          </a:p>
        </p:txBody>
      </p:sp>
      <p:sp>
        <p:nvSpPr>
          <p:cNvPr id="13" name="TextBox 12">
            <a:extLst>
              <a:ext uri="{FF2B5EF4-FFF2-40B4-BE49-F238E27FC236}">
                <a16:creationId xmlns:a16="http://schemas.microsoft.com/office/drawing/2014/main" id="{F5687E36-0901-4D2E-9EE7-12CC3938559F}"/>
              </a:ext>
            </a:extLst>
          </p:cNvPr>
          <p:cNvSpPr txBox="1"/>
          <p:nvPr/>
        </p:nvSpPr>
        <p:spPr>
          <a:xfrm>
            <a:off x="5428200" y="2069992"/>
            <a:ext cx="212422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2</a:t>
            </a:r>
          </a:p>
        </p:txBody>
      </p:sp>
      <p:sp>
        <p:nvSpPr>
          <p:cNvPr id="14" name="TextBox 13">
            <a:extLst>
              <a:ext uri="{FF2B5EF4-FFF2-40B4-BE49-F238E27FC236}">
                <a16:creationId xmlns:a16="http://schemas.microsoft.com/office/drawing/2014/main" id="{D256F4E9-718D-4CA3-87A7-5B96EFB2FFE1}"/>
              </a:ext>
            </a:extLst>
          </p:cNvPr>
          <p:cNvSpPr txBox="1"/>
          <p:nvPr/>
        </p:nvSpPr>
        <p:spPr>
          <a:xfrm>
            <a:off x="9416143" y="3799302"/>
            <a:ext cx="212422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STEP 3</a:t>
            </a:r>
          </a:p>
        </p:txBody>
      </p:sp>
      <p:sp>
        <p:nvSpPr>
          <p:cNvPr id="15" name="Slide Number Placeholder 6">
            <a:extLst>
              <a:ext uri="{FF2B5EF4-FFF2-40B4-BE49-F238E27FC236}">
                <a16:creationId xmlns:a16="http://schemas.microsoft.com/office/drawing/2014/main" id="{4D237E77-6B32-403B-8828-B0D6059FD138}"/>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27</a:t>
            </a:r>
          </a:p>
        </p:txBody>
      </p:sp>
      <p:sp>
        <p:nvSpPr>
          <p:cNvPr id="3" name="Rectangle 2">
            <a:extLst>
              <a:ext uri="{FF2B5EF4-FFF2-40B4-BE49-F238E27FC236}">
                <a16:creationId xmlns:a16="http://schemas.microsoft.com/office/drawing/2014/main" id="{0ECD357D-ED2C-4B80-B2A7-99F87E73A081}"/>
              </a:ext>
            </a:extLst>
          </p:cNvPr>
          <p:cNvSpPr/>
          <p:nvPr/>
        </p:nvSpPr>
        <p:spPr>
          <a:xfrm>
            <a:off x="307225" y="3983968"/>
            <a:ext cx="6064546" cy="2474889"/>
          </a:xfrm>
          <a:prstGeom prst="rect">
            <a:avLst/>
          </a:prstGeom>
        </p:spPr>
        <p:txBody>
          <a:bodyPr wrap="square">
            <a:spAutoFit/>
          </a:bodyPr>
          <a:lstStyle/>
          <a:p>
            <a:pPr marL="514350" indent="-514350">
              <a:buFont typeface="+mj-lt"/>
              <a:buAutoNum type="arabicPeriod"/>
            </a:pPr>
            <a:r>
              <a:rPr lang="en-US" sz="2600" dirty="0">
                <a:latin typeface="Calisto MT" panose="02040603050505030304" pitchFamily="18" charset="0"/>
                <a:cs typeface="Times New Roman" panose="02020603050405020304" pitchFamily="18" charset="0"/>
              </a:rPr>
              <a:t>Copy input data from CPU memory to GPU memory</a:t>
            </a:r>
          </a:p>
          <a:p>
            <a:pPr marL="514350" indent="-514350">
              <a:buFont typeface="+mj-lt"/>
              <a:buAutoNum type="arabicPeriod"/>
            </a:pPr>
            <a:r>
              <a:rPr lang="en-US" sz="2600" dirty="0">
                <a:latin typeface="Calisto MT" panose="02040603050505030304" pitchFamily="18" charset="0"/>
                <a:cs typeface="Times New Roman" panose="02020603050405020304" pitchFamily="18" charset="0"/>
              </a:rPr>
              <a:t>Load GPU program and execute, caching data on chip for performance.</a:t>
            </a:r>
          </a:p>
          <a:p>
            <a:pPr marL="514350" indent="-514350">
              <a:buFont typeface="+mj-lt"/>
              <a:buAutoNum type="arabicPeriod"/>
            </a:pPr>
            <a:r>
              <a:rPr lang="en-US" sz="2600" dirty="0">
                <a:latin typeface="Calisto MT" panose="02040603050505030304" pitchFamily="18" charset="0"/>
                <a:cs typeface="Times New Roman" panose="02020603050405020304" pitchFamily="18" charset="0"/>
              </a:rPr>
              <a:t>Copy results from GPU memory to CPU memory</a:t>
            </a:r>
          </a:p>
        </p:txBody>
      </p:sp>
      <p:sp>
        <p:nvSpPr>
          <p:cNvPr id="16" name="Title 1">
            <a:extLst>
              <a:ext uri="{FF2B5EF4-FFF2-40B4-BE49-F238E27FC236}">
                <a16:creationId xmlns:a16="http://schemas.microsoft.com/office/drawing/2014/main" id="{FA905049-C3EF-430C-A580-BA1C9D0D373A}"/>
              </a:ext>
            </a:extLst>
          </p:cNvPr>
          <p:cNvSpPr txBox="1">
            <a:spLocks/>
          </p:cNvSpPr>
          <p:nvPr/>
        </p:nvSpPr>
        <p:spPr>
          <a:xfrm>
            <a:off x="-15163" y="-24627"/>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Simple Processing Flow For GPU Computation</a:t>
            </a:r>
          </a:p>
        </p:txBody>
      </p:sp>
    </p:spTree>
    <p:extLst>
      <p:ext uri="{BB962C8B-B14F-4D97-AF65-F5344CB8AC3E}">
        <p14:creationId xmlns:p14="http://schemas.microsoft.com/office/powerpoint/2010/main" val="1061396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B3C238-246F-47BC-8967-BAC7800F107E}"/>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CECC4388-BE8D-4934-95A6-D95C24CD50B3}"/>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F7D5883F-7717-4317-BFFB-7903E20EA6BE}"/>
              </a:ext>
            </a:extLst>
          </p:cNvPr>
          <p:cNvSpPr>
            <a:spLocks noGrp="1"/>
          </p:cNvSpPr>
          <p:nvPr>
            <p:ph type="sldNum" sz="quarter" idx="12"/>
          </p:nvPr>
        </p:nvSpPr>
        <p:spPr/>
        <p:txBody>
          <a:bodyPr/>
          <a:lstStyle/>
          <a:p>
            <a:fld id="{16197141-18D8-49ED-8D44-6CAFAA373FE9}" type="slidenum">
              <a:rPr lang="en-US" smtClean="0"/>
              <a:t>29</a:t>
            </a:fld>
            <a:endParaRPr lang="en-US"/>
          </a:p>
        </p:txBody>
      </p:sp>
      <p:sp>
        <p:nvSpPr>
          <p:cNvPr id="13" name="Rectangle 12">
            <a:extLst>
              <a:ext uri="{FF2B5EF4-FFF2-40B4-BE49-F238E27FC236}">
                <a16:creationId xmlns:a16="http://schemas.microsoft.com/office/drawing/2014/main" id="{33C7DC90-6E2D-4E4E-ABBF-E174062EC1C6}"/>
              </a:ext>
            </a:extLst>
          </p:cNvPr>
          <p:cNvSpPr/>
          <p:nvPr/>
        </p:nvSpPr>
        <p:spPr>
          <a:xfrm>
            <a:off x="3010486" y="912641"/>
            <a:ext cx="6189785" cy="168812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sto MT" panose="02040603050505030304" pitchFamily="18" charset="0"/>
            </a:endParaRPr>
          </a:p>
        </p:txBody>
      </p:sp>
      <p:sp>
        <p:nvSpPr>
          <p:cNvPr id="14" name="Rectangle 13">
            <a:extLst>
              <a:ext uri="{FF2B5EF4-FFF2-40B4-BE49-F238E27FC236}">
                <a16:creationId xmlns:a16="http://schemas.microsoft.com/office/drawing/2014/main" id="{C18CBC1D-8CD1-492B-83A7-1D2CC08480E1}"/>
              </a:ext>
            </a:extLst>
          </p:cNvPr>
          <p:cNvSpPr/>
          <p:nvPr/>
        </p:nvSpPr>
        <p:spPr>
          <a:xfrm>
            <a:off x="3010486" y="2489982"/>
            <a:ext cx="6189785" cy="168812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sto MT" panose="02040603050505030304" pitchFamily="18" charset="0"/>
            </a:endParaRPr>
          </a:p>
        </p:txBody>
      </p:sp>
      <p:sp>
        <p:nvSpPr>
          <p:cNvPr id="9" name="Rectangle 8">
            <a:extLst>
              <a:ext uri="{FF2B5EF4-FFF2-40B4-BE49-F238E27FC236}">
                <a16:creationId xmlns:a16="http://schemas.microsoft.com/office/drawing/2014/main" id="{2B38EB01-D2C7-4588-B71B-51E2B529AE6E}"/>
              </a:ext>
            </a:extLst>
          </p:cNvPr>
          <p:cNvSpPr/>
          <p:nvPr/>
        </p:nvSpPr>
        <p:spPr>
          <a:xfrm rot="16200000">
            <a:off x="1126002" y="562708"/>
            <a:ext cx="717452" cy="222269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sto MT" panose="02040603050505030304" pitchFamily="18" charset="0"/>
            </a:endParaRPr>
          </a:p>
        </p:txBody>
      </p:sp>
      <p:sp>
        <p:nvSpPr>
          <p:cNvPr id="10" name="Rectangle 9">
            <a:extLst>
              <a:ext uri="{FF2B5EF4-FFF2-40B4-BE49-F238E27FC236}">
                <a16:creationId xmlns:a16="http://schemas.microsoft.com/office/drawing/2014/main" id="{05567513-6DBA-4B37-A74E-F5F7441BABB3}"/>
              </a:ext>
            </a:extLst>
          </p:cNvPr>
          <p:cNvSpPr/>
          <p:nvPr/>
        </p:nvSpPr>
        <p:spPr>
          <a:xfrm rot="5400000">
            <a:off x="4591638" y="528419"/>
            <a:ext cx="717452" cy="229127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sto MT" panose="02040603050505030304" pitchFamily="18" charset="0"/>
            </a:endParaRPr>
          </a:p>
        </p:txBody>
      </p:sp>
      <p:sp>
        <p:nvSpPr>
          <p:cNvPr id="11" name="Rectangle 10">
            <a:extLst>
              <a:ext uri="{FF2B5EF4-FFF2-40B4-BE49-F238E27FC236}">
                <a16:creationId xmlns:a16="http://schemas.microsoft.com/office/drawing/2014/main" id="{6B9CEFEC-E229-461C-9CE4-A47A67B14A9D}"/>
              </a:ext>
            </a:extLst>
          </p:cNvPr>
          <p:cNvSpPr/>
          <p:nvPr/>
        </p:nvSpPr>
        <p:spPr>
          <a:xfrm rot="5400000">
            <a:off x="5737273" y="1958927"/>
            <a:ext cx="717452" cy="222269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sto MT" panose="02040603050505030304" pitchFamily="18" charset="0"/>
            </a:endParaRPr>
          </a:p>
        </p:txBody>
      </p:sp>
      <p:sp>
        <p:nvSpPr>
          <p:cNvPr id="12" name="Rectangle 11">
            <a:extLst>
              <a:ext uri="{FF2B5EF4-FFF2-40B4-BE49-F238E27FC236}">
                <a16:creationId xmlns:a16="http://schemas.microsoft.com/office/drawing/2014/main" id="{66E39F53-894A-428F-BC82-A3E6ACA87F3E}"/>
              </a:ext>
            </a:extLst>
          </p:cNvPr>
          <p:cNvSpPr/>
          <p:nvPr/>
        </p:nvSpPr>
        <p:spPr>
          <a:xfrm rot="16200000">
            <a:off x="10248017" y="562708"/>
            <a:ext cx="717452" cy="222269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sto MT" panose="02040603050505030304" pitchFamily="18" charset="0"/>
            </a:endParaRPr>
          </a:p>
        </p:txBody>
      </p:sp>
      <p:sp>
        <p:nvSpPr>
          <p:cNvPr id="15" name="Arrow: Down 14">
            <a:extLst>
              <a:ext uri="{FF2B5EF4-FFF2-40B4-BE49-F238E27FC236}">
                <a16:creationId xmlns:a16="http://schemas.microsoft.com/office/drawing/2014/main" id="{7F68AB55-2854-465D-B2B8-213C6318D1AC}"/>
              </a:ext>
            </a:extLst>
          </p:cNvPr>
          <p:cNvSpPr/>
          <p:nvPr/>
        </p:nvSpPr>
        <p:spPr>
          <a:xfrm>
            <a:off x="4848369" y="2090810"/>
            <a:ext cx="272564" cy="545123"/>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sto MT" panose="02040603050505030304" pitchFamily="18" charset="0"/>
            </a:endParaRPr>
          </a:p>
        </p:txBody>
      </p:sp>
      <p:sp>
        <p:nvSpPr>
          <p:cNvPr id="16" name="Arrow: Down 15">
            <a:extLst>
              <a:ext uri="{FF2B5EF4-FFF2-40B4-BE49-F238E27FC236}">
                <a16:creationId xmlns:a16="http://schemas.microsoft.com/office/drawing/2014/main" id="{7C01D65A-D96D-4747-BC12-E0AF66939758}"/>
              </a:ext>
            </a:extLst>
          </p:cNvPr>
          <p:cNvSpPr/>
          <p:nvPr/>
        </p:nvSpPr>
        <p:spPr>
          <a:xfrm rot="10800000">
            <a:off x="7094219" y="2090809"/>
            <a:ext cx="272564" cy="53105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sto MT" panose="02040603050505030304" pitchFamily="18" charset="0"/>
            </a:endParaRPr>
          </a:p>
        </p:txBody>
      </p:sp>
      <p:sp>
        <p:nvSpPr>
          <p:cNvPr id="18" name="Rectangle 17">
            <a:extLst>
              <a:ext uri="{FF2B5EF4-FFF2-40B4-BE49-F238E27FC236}">
                <a16:creationId xmlns:a16="http://schemas.microsoft.com/office/drawing/2014/main" id="{91FC351A-D3B4-4017-B4FB-6F2FB6CDB8DB}"/>
              </a:ext>
            </a:extLst>
          </p:cNvPr>
          <p:cNvSpPr/>
          <p:nvPr/>
        </p:nvSpPr>
        <p:spPr>
          <a:xfrm rot="5400000">
            <a:off x="7007385" y="487597"/>
            <a:ext cx="915153" cy="229127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sto MT" panose="02040603050505030304" pitchFamily="18" charset="0"/>
            </a:endParaRPr>
          </a:p>
        </p:txBody>
      </p:sp>
      <p:sp>
        <p:nvSpPr>
          <p:cNvPr id="19" name="TextBox 18">
            <a:extLst>
              <a:ext uri="{FF2B5EF4-FFF2-40B4-BE49-F238E27FC236}">
                <a16:creationId xmlns:a16="http://schemas.microsoft.com/office/drawing/2014/main" id="{AC21869C-32C4-411C-ABA0-7A11CC67BF99}"/>
              </a:ext>
            </a:extLst>
          </p:cNvPr>
          <p:cNvSpPr txBox="1"/>
          <p:nvPr/>
        </p:nvSpPr>
        <p:spPr>
          <a:xfrm>
            <a:off x="3804727" y="1336430"/>
            <a:ext cx="2291273" cy="584775"/>
          </a:xfrm>
          <a:prstGeom prst="rect">
            <a:avLst/>
          </a:prstGeom>
          <a:noFill/>
        </p:spPr>
        <p:txBody>
          <a:bodyPr wrap="square" rtlCol="0">
            <a:spAutoFit/>
          </a:bodyPr>
          <a:lstStyle/>
          <a:p>
            <a:r>
              <a:rPr lang="en-US" sz="1600" dirty="0">
                <a:solidFill>
                  <a:schemeClr val="bg1"/>
                </a:solidFill>
                <a:latin typeface="Calisto MT" panose="02040603050505030304" pitchFamily="18" charset="0"/>
                <a:cs typeface="Times New Roman" panose="02020603050405020304" pitchFamily="18" charset="0"/>
              </a:rPr>
              <a:t>PUSHING FRAMES TO GPU</a:t>
            </a:r>
          </a:p>
        </p:txBody>
      </p:sp>
      <p:sp>
        <p:nvSpPr>
          <p:cNvPr id="20" name="TextBox 19">
            <a:extLst>
              <a:ext uri="{FF2B5EF4-FFF2-40B4-BE49-F238E27FC236}">
                <a16:creationId xmlns:a16="http://schemas.microsoft.com/office/drawing/2014/main" id="{73F2FAF8-0F11-4DEC-959E-1C400E139BD3}"/>
              </a:ext>
            </a:extLst>
          </p:cNvPr>
          <p:cNvSpPr txBox="1"/>
          <p:nvPr/>
        </p:nvSpPr>
        <p:spPr>
          <a:xfrm>
            <a:off x="6438169" y="1205679"/>
            <a:ext cx="2319991" cy="830997"/>
          </a:xfrm>
          <a:prstGeom prst="rect">
            <a:avLst/>
          </a:prstGeom>
          <a:noFill/>
        </p:spPr>
        <p:txBody>
          <a:bodyPr wrap="square" rtlCol="0">
            <a:spAutoFit/>
          </a:bodyPr>
          <a:lstStyle/>
          <a:p>
            <a:r>
              <a:rPr lang="en-US" sz="1600" dirty="0">
                <a:solidFill>
                  <a:schemeClr val="bg1"/>
                </a:solidFill>
                <a:latin typeface="Calisto MT" panose="02040603050505030304" pitchFamily="18" charset="0"/>
                <a:cs typeface="Times New Roman" panose="02020603050405020304" pitchFamily="18" charset="0"/>
              </a:rPr>
              <a:t>LOG OPERATIONS AND GAIN PARAMETERS</a:t>
            </a:r>
          </a:p>
        </p:txBody>
      </p:sp>
      <p:sp>
        <p:nvSpPr>
          <p:cNvPr id="21" name="TextBox 20">
            <a:extLst>
              <a:ext uri="{FF2B5EF4-FFF2-40B4-BE49-F238E27FC236}">
                <a16:creationId xmlns:a16="http://schemas.microsoft.com/office/drawing/2014/main" id="{50C6E33C-63E1-472B-803A-2D2E51D5C9A5}"/>
              </a:ext>
            </a:extLst>
          </p:cNvPr>
          <p:cNvSpPr txBox="1"/>
          <p:nvPr/>
        </p:nvSpPr>
        <p:spPr>
          <a:xfrm>
            <a:off x="4950362" y="2726938"/>
            <a:ext cx="2291273" cy="584775"/>
          </a:xfrm>
          <a:prstGeom prst="rect">
            <a:avLst/>
          </a:prstGeom>
          <a:noFill/>
        </p:spPr>
        <p:txBody>
          <a:bodyPr wrap="square" rtlCol="0">
            <a:spAutoFit/>
          </a:bodyPr>
          <a:lstStyle/>
          <a:p>
            <a:r>
              <a:rPr lang="en-US" sz="1600" dirty="0">
                <a:solidFill>
                  <a:schemeClr val="bg1"/>
                </a:solidFill>
                <a:latin typeface="Calisto MT" panose="02040603050505030304" pitchFamily="18" charset="0"/>
                <a:cs typeface="Times New Roman" panose="02020603050405020304" pitchFamily="18" charset="0"/>
              </a:rPr>
              <a:t>PERFORMING GUASSIAN BLUR</a:t>
            </a:r>
          </a:p>
        </p:txBody>
      </p:sp>
      <p:sp>
        <p:nvSpPr>
          <p:cNvPr id="22" name="TextBox 21">
            <a:extLst>
              <a:ext uri="{FF2B5EF4-FFF2-40B4-BE49-F238E27FC236}">
                <a16:creationId xmlns:a16="http://schemas.microsoft.com/office/drawing/2014/main" id="{35CFB3E7-EC1C-45E1-85B6-FF55F26EEB7A}"/>
              </a:ext>
            </a:extLst>
          </p:cNvPr>
          <p:cNvSpPr txBox="1"/>
          <p:nvPr/>
        </p:nvSpPr>
        <p:spPr>
          <a:xfrm>
            <a:off x="538833" y="1444151"/>
            <a:ext cx="1989406" cy="369332"/>
          </a:xfrm>
          <a:prstGeom prst="rect">
            <a:avLst/>
          </a:prstGeom>
          <a:noFill/>
        </p:spPr>
        <p:txBody>
          <a:bodyPr wrap="square" rtlCol="0">
            <a:spAutoFit/>
          </a:bodyPr>
          <a:lstStyle/>
          <a:p>
            <a:r>
              <a:rPr lang="en-US" dirty="0">
                <a:latin typeface="Calisto MT" panose="02040603050505030304" pitchFamily="18" charset="0"/>
                <a:cs typeface="Times New Roman" panose="02020603050405020304" pitchFamily="18" charset="0"/>
              </a:rPr>
              <a:t>INPUT FRAMES</a:t>
            </a:r>
          </a:p>
        </p:txBody>
      </p:sp>
      <p:sp>
        <p:nvSpPr>
          <p:cNvPr id="24" name="TextBox 23">
            <a:extLst>
              <a:ext uri="{FF2B5EF4-FFF2-40B4-BE49-F238E27FC236}">
                <a16:creationId xmlns:a16="http://schemas.microsoft.com/office/drawing/2014/main" id="{6E333472-007C-4A24-84A3-4304D47708E3}"/>
              </a:ext>
            </a:extLst>
          </p:cNvPr>
          <p:cNvSpPr txBox="1"/>
          <p:nvPr/>
        </p:nvSpPr>
        <p:spPr>
          <a:xfrm>
            <a:off x="9560161" y="1449335"/>
            <a:ext cx="2222696" cy="369332"/>
          </a:xfrm>
          <a:prstGeom prst="rect">
            <a:avLst/>
          </a:prstGeom>
          <a:noFill/>
        </p:spPr>
        <p:txBody>
          <a:bodyPr wrap="square" rtlCol="0">
            <a:spAutoFit/>
          </a:bodyPr>
          <a:lstStyle/>
          <a:p>
            <a:r>
              <a:rPr lang="en-US" dirty="0">
                <a:latin typeface="Calisto MT" panose="02040603050505030304" pitchFamily="18" charset="0"/>
                <a:cs typeface="Times New Roman" panose="02020603050405020304" pitchFamily="18" charset="0"/>
              </a:rPr>
              <a:t>OUTPUT FRAMES</a:t>
            </a:r>
          </a:p>
        </p:txBody>
      </p:sp>
      <p:sp>
        <p:nvSpPr>
          <p:cNvPr id="25" name="Arrow: Right 24">
            <a:extLst>
              <a:ext uri="{FF2B5EF4-FFF2-40B4-BE49-F238E27FC236}">
                <a16:creationId xmlns:a16="http://schemas.microsoft.com/office/drawing/2014/main" id="{A4EB7A98-C180-4713-AB6F-7B03FE6DA0C6}"/>
              </a:ext>
            </a:extLst>
          </p:cNvPr>
          <p:cNvSpPr/>
          <p:nvPr/>
        </p:nvSpPr>
        <p:spPr>
          <a:xfrm>
            <a:off x="2686641" y="1444602"/>
            <a:ext cx="246770" cy="34993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sto MT" panose="02040603050505030304" pitchFamily="18" charset="0"/>
            </a:endParaRPr>
          </a:p>
        </p:txBody>
      </p:sp>
      <p:sp>
        <p:nvSpPr>
          <p:cNvPr id="26" name="Arrow: Right 25">
            <a:extLst>
              <a:ext uri="{FF2B5EF4-FFF2-40B4-BE49-F238E27FC236}">
                <a16:creationId xmlns:a16="http://schemas.microsoft.com/office/drawing/2014/main" id="{BC1FBAE3-7A72-4064-8803-D74F97A543DD}"/>
              </a:ext>
            </a:extLst>
          </p:cNvPr>
          <p:cNvSpPr/>
          <p:nvPr/>
        </p:nvSpPr>
        <p:spPr>
          <a:xfrm>
            <a:off x="9242177" y="1433145"/>
            <a:ext cx="246770" cy="349933"/>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sto MT" panose="02040603050505030304" pitchFamily="18" charset="0"/>
            </a:endParaRPr>
          </a:p>
        </p:txBody>
      </p:sp>
      <p:sp>
        <p:nvSpPr>
          <p:cNvPr id="27" name="TextBox 26">
            <a:extLst>
              <a:ext uri="{FF2B5EF4-FFF2-40B4-BE49-F238E27FC236}">
                <a16:creationId xmlns:a16="http://schemas.microsoft.com/office/drawing/2014/main" id="{6D7CF72C-1322-4E25-BC94-B7800B9F06A1}"/>
              </a:ext>
            </a:extLst>
          </p:cNvPr>
          <p:cNvSpPr txBox="1"/>
          <p:nvPr/>
        </p:nvSpPr>
        <p:spPr>
          <a:xfrm>
            <a:off x="3006677" y="936320"/>
            <a:ext cx="801859" cy="400110"/>
          </a:xfrm>
          <a:prstGeom prst="rect">
            <a:avLst/>
          </a:prstGeom>
          <a:noFill/>
        </p:spPr>
        <p:txBody>
          <a:bodyPr wrap="square" rtlCol="0">
            <a:spAutoFit/>
          </a:bodyPr>
          <a:lstStyle/>
          <a:p>
            <a:r>
              <a:rPr lang="en-US" sz="2000" dirty="0">
                <a:latin typeface="Calisto MT" panose="02040603050505030304" pitchFamily="18" charset="0"/>
                <a:cs typeface="Times New Roman" panose="02020603050405020304" pitchFamily="18" charset="0"/>
              </a:rPr>
              <a:t>CPU:</a:t>
            </a:r>
          </a:p>
        </p:txBody>
      </p:sp>
      <p:sp>
        <p:nvSpPr>
          <p:cNvPr id="28" name="TextBox 27">
            <a:extLst>
              <a:ext uri="{FF2B5EF4-FFF2-40B4-BE49-F238E27FC236}">
                <a16:creationId xmlns:a16="http://schemas.microsoft.com/office/drawing/2014/main" id="{6D23D755-1A29-415D-8B1B-BAC40640606E}"/>
              </a:ext>
            </a:extLst>
          </p:cNvPr>
          <p:cNvSpPr txBox="1"/>
          <p:nvPr/>
        </p:nvSpPr>
        <p:spPr>
          <a:xfrm>
            <a:off x="3002868" y="2511493"/>
            <a:ext cx="801859" cy="707886"/>
          </a:xfrm>
          <a:prstGeom prst="rect">
            <a:avLst/>
          </a:prstGeom>
          <a:noFill/>
        </p:spPr>
        <p:txBody>
          <a:bodyPr wrap="square" rtlCol="0">
            <a:spAutoFit/>
          </a:bodyPr>
          <a:lstStyle/>
          <a:p>
            <a:r>
              <a:rPr lang="en-US" sz="2000" dirty="0">
                <a:latin typeface="Calisto MT" panose="02040603050505030304" pitchFamily="18" charset="0"/>
                <a:cs typeface="Times New Roman" panose="02020603050405020304" pitchFamily="18" charset="0"/>
              </a:rPr>
              <a:t>GPU:</a:t>
            </a:r>
          </a:p>
        </p:txBody>
      </p:sp>
      <p:sp>
        <p:nvSpPr>
          <p:cNvPr id="30" name="Footer Placeholder 7">
            <a:extLst>
              <a:ext uri="{FF2B5EF4-FFF2-40B4-BE49-F238E27FC236}">
                <a16:creationId xmlns:a16="http://schemas.microsoft.com/office/drawing/2014/main" id="{AAB03975-266F-4049-B241-0500B4335F33}"/>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31" name="TextBox 30">
            <a:extLst>
              <a:ext uri="{FF2B5EF4-FFF2-40B4-BE49-F238E27FC236}">
                <a16:creationId xmlns:a16="http://schemas.microsoft.com/office/drawing/2014/main" id="{C32F2784-0ECE-4F16-B5E1-FF3E44469ED4}"/>
              </a:ext>
            </a:extLst>
          </p:cNvPr>
          <p:cNvSpPr txBox="1"/>
          <p:nvPr/>
        </p:nvSpPr>
        <p:spPr>
          <a:xfrm>
            <a:off x="538833" y="4501662"/>
            <a:ext cx="11292096"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Calisto MT" panose="02040603050505030304" pitchFamily="18" charset="0"/>
                <a:cs typeface="Times New Roman" panose="02020603050405020304" pitchFamily="18" charset="0"/>
              </a:rPr>
              <a:t>Since implementation of Gaussian kernel is highly parallel and time consuming process we implemented it on GPU to make use of its parallel computation capability.</a:t>
            </a:r>
          </a:p>
        </p:txBody>
      </p:sp>
      <p:sp>
        <p:nvSpPr>
          <p:cNvPr id="32" name="Slide Number Placeholder 6">
            <a:extLst>
              <a:ext uri="{FF2B5EF4-FFF2-40B4-BE49-F238E27FC236}">
                <a16:creationId xmlns:a16="http://schemas.microsoft.com/office/drawing/2014/main" id="{93E93CD2-E4E5-4BBE-AE4A-DEFEB01477AE}"/>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28</a:t>
            </a:r>
          </a:p>
        </p:txBody>
      </p:sp>
      <p:sp>
        <p:nvSpPr>
          <p:cNvPr id="33" name="Title 1">
            <a:extLst>
              <a:ext uri="{FF2B5EF4-FFF2-40B4-BE49-F238E27FC236}">
                <a16:creationId xmlns:a16="http://schemas.microsoft.com/office/drawing/2014/main" id="{5564FEE5-CE40-4A06-A579-AA5EA9F8F5BE}"/>
              </a:ext>
            </a:extLst>
          </p:cNvPr>
          <p:cNvSpPr txBox="1">
            <a:spLocks/>
          </p:cNvSpPr>
          <p:nvPr/>
        </p:nvSpPr>
        <p:spPr>
          <a:xfrm>
            <a:off x="-2" y="-10225"/>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Heterogenous Computation In Nvidia-tk1</a:t>
            </a:r>
          </a:p>
        </p:txBody>
      </p:sp>
    </p:spTree>
    <p:extLst>
      <p:ext uri="{BB962C8B-B14F-4D97-AF65-F5344CB8AC3E}">
        <p14:creationId xmlns:p14="http://schemas.microsoft.com/office/powerpoint/2010/main" val="2997194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7D75E2-FC6D-445F-96FA-31940D362733}"/>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25EE7E57-08BE-4E30-AF83-43D6F6C5299C}"/>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65757B3A-1FF6-4C7C-8A45-34DF1A63A573}"/>
              </a:ext>
            </a:extLst>
          </p:cNvPr>
          <p:cNvSpPr>
            <a:spLocks noGrp="1"/>
          </p:cNvSpPr>
          <p:nvPr>
            <p:ph type="sldNum" sz="quarter" idx="12"/>
          </p:nvPr>
        </p:nvSpPr>
        <p:spPr/>
        <p:txBody>
          <a:bodyPr/>
          <a:lstStyle/>
          <a:p>
            <a:fld id="{16197141-18D8-49ED-8D44-6CAFAA373FE9}" type="slidenum">
              <a:rPr lang="en-US" smtClean="0"/>
              <a:t>3</a:t>
            </a:fld>
            <a:endParaRPr lang="en-US"/>
          </a:p>
        </p:txBody>
      </p:sp>
      <p:sp>
        <p:nvSpPr>
          <p:cNvPr id="7" name="Footer Placeholder 7">
            <a:extLst>
              <a:ext uri="{FF2B5EF4-FFF2-40B4-BE49-F238E27FC236}">
                <a16:creationId xmlns:a16="http://schemas.microsoft.com/office/drawing/2014/main" id="{AC9FDF35-0A59-46E4-AB5E-A86F3A7EEA30}"/>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8" name="Title 1">
            <a:extLst>
              <a:ext uri="{FF2B5EF4-FFF2-40B4-BE49-F238E27FC236}">
                <a16:creationId xmlns:a16="http://schemas.microsoft.com/office/drawing/2014/main" id="{B01C73E1-0F74-415A-B95E-2A629F91D7E2}"/>
              </a:ext>
            </a:extLst>
          </p:cNvPr>
          <p:cNvSpPr txBox="1">
            <a:spLocks/>
          </p:cNvSpPr>
          <p:nvPr/>
        </p:nvSpPr>
        <p:spPr>
          <a:xfrm>
            <a:off x="0" y="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Origin of Work</a:t>
            </a:r>
          </a:p>
        </p:txBody>
      </p:sp>
      <p:sp>
        <p:nvSpPr>
          <p:cNvPr id="9" name="TextBox 8">
            <a:extLst>
              <a:ext uri="{FF2B5EF4-FFF2-40B4-BE49-F238E27FC236}">
                <a16:creationId xmlns:a16="http://schemas.microsoft.com/office/drawing/2014/main" id="{C6F93268-3E80-41EB-803E-B352401932BF}"/>
              </a:ext>
            </a:extLst>
          </p:cNvPr>
          <p:cNvSpPr txBox="1"/>
          <p:nvPr/>
        </p:nvSpPr>
        <p:spPr>
          <a:xfrm>
            <a:off x="244849" y="1983741"/>
            <a:ext cx="11947151" cy="1323439"/>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1.  </a:t>
            </a:r>
            <a:r>
              <a:rPr lang="en-IN" sz="2000" b="1" dirty="0" err="1">
                <a:latin typeface="Times New Roman" panose="02020603050405020304" pitchFamily="18" charset="0"/>
                <a:cs typeface="Times New Roman" panose="02020603050405020304" pitchFamily="18" charset="0"/>
              </a:rPr>
              <a:t>Dr.</a:t>
            </a: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Jharna</a:t>
            </a:r>
            <a:r>
              <a:rPr lang="en-IN" sz="2000" b="1" dirty="0">
                <a:latin typeface="Times New Roman" panose="02020603050405020304" pitchFamily="18" charset="0"/>
                <a:cs typeface="Times New Roman" panose="02020603050405020304" pitchFamily="18" charset="0"/>
              </a:rPr>
              <a:t> Majumdar, </a:t>
            </a:r>
            <a:r>
              <a:rPr lang="en-IN" sz="2000" b="1" dirty="0" err="1">
                <a:latin typeface="Times New Roman" panose="02020603050405020304" pitchFamily="18" charset="0"/>
                <a:cs typeface="Times New Roman" panose="02020603050405020304" pitchFamily="18" charset="0"/>
              </a:rPr>
              <a:t>Dr.</a:t>
            </a:r>
            <a:r>
              <a:rPr lang="en-IN" sz="2000" b="1" dirty="0">
                <a:latin typeface="Times New Roman" panose="02020603050405020304" pitchFamily="18" charset="0"/>
                <a:cs typeface="Times New Roman" panose="02020603050405020304" pitchFamily="18" charset="0"/>
              </a:rPr>
              <a:t> P </a:t>
            </a:r>
            <a:r>
              <a:rPr lang="en-IN" sz="2000" b="1" dirty="0" err="1">
                <a:latin typeface="Times New Roman" panose="02020603050405020304" pitchFamily="18" charset="0"/>
                <a:cs typeface="Times New Roman" panose="02020603050405020304" pitchFamily="18" charset="0"/>
              </a:rPr>
              <a:t>Nagabhushan</a:t>
            </a: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Mili</a:t>
            </a:r>
            <a:r>
              <a:rPr lang="en-IN" sz="2000" b="1" dirty="0">
                <a:latin typeface="Times New Roman" panose="02020603050405020304" pitchFamily="18" charset="0"/>
                <a:cs typeface="Times New Roman" panose="02020603050405020304" pitchFamily="18" charset="0"/>
              </a:rPr>
              <a:t> Nandi,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RetinexAlgorithm</a:t>
            </a:r>
            <a:r>
              <a:rPr lang="en-IN" sz="2000" dirty="0">
                <a:latin typeface="Times New Roman" panose="02020603050405020304" pitchFamily="18" charset="0"/>
                <a:cs typeface="Times New Roman" panose="02020603050405020304" pitchFamily="18" charset="0"/>
              </a:rPr>
              <a:t> with reduced halo </a:t>
            </a:r>
            <a:r>
              <a:rPr lang="en-IN" sz="2000" dirty="0" err="1">
                <a:latin typeface="Times New Roman" panose="02020603050405020304" pitchFamily="18" charset="0"/>
                <a:cs typeface="Times New Roman" panose="02020603050405020304" pitchFamily="18" charset="0"/>
              </a:rPr>
              <a:t>artifacts</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Defence Science Journal, Vol.61, No. 6, November 2011, pp. 559-566, DOI: 10.14429/dsj.61.753</a:t>
            </a:r>
          </a:p>
          <a:p>
            <a:r>
              <a:rPr lang="en-IN" sz="2000" dirty="0">
                <a:latin typeface="Times New Roman" panose="02020603050405020304" pitchFamily="18" charset="0"/>
                <a:cs typeface="Times New Roman" panose="02020603050405020304" pitchFamily="18" charset="0"/>
              </a:rPr>
              <a:t>2.  </a:t>
            </a:r>
            <a:r>
              <a:rPr lang="en-IN" sz="2000" b="1" dirty="0">
                <a:latin typeface="Times New Roman" panose="02020603050405020304" pitchFamily="18" charset="0"/>
                <a:cs typeface="Times New Roman" panose="02020603050405020304" pitchFamily="18" charset="0"/>
              </a:rPr>
              <a:t>Rahman, Z. Jobson, D.J. &amp; </a:t>
            </a:r>
            <a:r>
              <a:rPr lang="en-IN" sz="2000" b="1" dirty="0" err="1">
                <a:latin typeface="Times New Roman" panose="02020603050405020304" pitchFamily="18" charset="0"/>
                <a:cs typeface="Times New Roman" panose="02020603050405020304" pitchFamily="18" charset="0"/>
              </a:rPr>
              <a:t>Woodell</a:t>
            </a:r>
            <a:r>
              <a:rPr lang="en-IN" sz="2000" b="1" dirty="0">
                <a:latin typeface="Times New Roman" panose="02020603050405020304" pitchFamily="18" charset="0"/>
                <a:cs typeface="Times New Roman" panose="02020603050405020304" pitchFamily="18" charset="0"/>
              </a:rPr>
              <a:t>, G.A</a:t>
            </a:r>
            <a:r>
              <a:rPr lang="en-IN" sz="2000" dirty="0">
                <a:latin typeface="Times New Roman" panose="02020603050405020304" pitchFamily="18" charset="0"/>
                <a:cs typeface="Times New Roman" panose="02020603050405020304" pitchFamily="18" charset="0"/>
              </a:rPr>
              <a:t>. Multi-Scale </a:t>
            </a:r>
            <a:r>
              <a:rPr lang="en-IN" sz="2000" dirty="0" err="1">
                <a:latin typeface="Times New Roman" panose="02020603050405020304" pitchFamily="18" charset="0"/>
                <a:cs typeface="Times New Roman" panose="02020603050405020304" pitchFamily="18" charset="0"/>
              </a:rPr>
              <a:t>Retinex</a:t>
            </a:r>
            <a:r>
              <a:rPr lang="en-IN" sz="2000" dirty="0">
                <a:latin typeface="Times New Roman" panose="02020603050405020304" pitchFamily="18" charset="0"/>
                <a:cs typeface="Times New Roman" panose="02020603050405020304" pitchFamily="18" charset="0"/>
              </a:rPr>
              <a:t> for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 image enhancement. </a:t>
            </a:r>
            <a:r>
              <a:rPr lang="en-IN" sz="2000" i="1" dirty="0">
                <a:latin typeface="Times New Roman" panose="02020603050405020304" pitchFamily="18" charset="0"/>
                <a:cs typeface="Times New Roman" panose="02020603050405020304" pitchFamily="18" charset="0"/>
              </a:rPr>
              <a:t>In </a:t>
            </a:r>
            <a:r>
              <a:rPr lang="en-IN" sz="2000" dirty="0">
                <a:latin typeface="Times New Roman" panose="02020603050405020304" pitchFamily="18" charset="0"/>
                <a:cs typeface="Times New Roman" panose="02020603050405020304" pitchFamily="18" charset="0"/>
              </a:rPr>
              <a:t>Proceeding </a:t>
            </a:r>
          </a:p>
          <a:p>
            <a:r>
              <a:rPr lang="en-IN" sz="2000" dirty="0">
                <a:latin typeface="Times New Roman" panose="02020603050405020304" pitchFamily="18" charset="0"/>
                <a:cs typeface="Times New Roman" panose="02020603050405020304" pitchFamily="18" charset="0"/>
              </a:rPr>
              <a:t>     of the IEEE International Conference on Image Processing(ICIP), 1996.</a:t>
            </a: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ADF6EC3-E7AB-4EBB-B7EC-720FBC37DD5C}"/>
              </a:ext>
            </a:extLst>
          </p:cNvPr>
          <p:cNvSpPr txBox="1"/>
          <p:nvPr/>
        </p:nvSpPr>
        <p:spPr>
          <a:xfrm>
            <a:off x="685800" y="3794790"/>
            <a:ext cx="11424637" cy="1323439"/>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above papers have been highly referenced in the research field of </a:t>
            </a:r>
            <a:r>
              <a:rPr lang="en-US" sz="2000" dirty="0" err="1">
                <a:latin typeface="Times New Roman" panose="02020603050405020304" pitchFamily="18" charset="0"/>
                <a:cs typeface="Times New Roman" panose="02020603050405020304" pitchFamily="18" charset="0"/>
              </a:rPr>
              <a:t>Retinex</a:t>
            </a:r>
            <a:r>
              <a:rPr lang="en-US" sz="20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These papers provide a good explanation of </a:t>
            </a:r>
            <a:r>
              <a:rPr lang="en-US" sz="2000" dirty="0" err="1">
                <a:latin typeface="Times New Roman" panose="02020603050405020304" pitchFamily="18" charset="0"/>
                <a:cs typeface="Times New Roman" panose="02020603050405020304" pitchFamily="18" charset="0"/>
              </a:rPr>
              <a:t>Retinex</a:t>
            </a:r>
            <a:r>
              <a:rPr lang="en-US" sz="2000" dirty="0">
                <a:latin typeface="Times New Roman" panose="02020603050405020304" pitchFamily="18" charset="0"/>
                <a:cs typeface="Times New Roman" panose="02020603050405020304" pitchFamily="18" charset="0"/>
              </a:rPr>
              <a:t> by summarizing all the work done in this field.</a:t>
            </a: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11" name="Slide Number Placeholder 6">
            <a:extLst>
              <a:ext uri="{FF2B5EF4-FFF2-40B4-BE49-F238E27FC236}">
                <a16:creationId xmlns:a16="http://schemas.microsoft.com/office/drawing/2014/main" id="{3C735396-4017-4665-8B81-3C4FD3F73CE1}"/>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3938564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8F82F00-EAE3-4114-ACC7-B10947A4E4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01" r="23627" b="10754"/>
          <a:stretch/>
        </p:blipFill>
        <p:spPr>
          <a:xfrm>
            <a:off x="0" y="787051"/>
            <a:ext cx="7193604" cy="3714566"/>
          </a:xfrm>
        </p:spPr>
      </p:pic>
      <p:sp>
        <p:nvSpPr>
          <p:cNvPr id="4" name="Date Placeholder 3">
            <a:extLst>
              <a:ext uri="{FF2B5EF4-FFF2-40B4-BE49-F238E27FC236}">
                <a16:creationId xmlns:a16="http://schemas.microsoft.com/office/drawing/2014/main" id="{12101372-7B12-48B8-8BE3-7A90C3317FB5}"/>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E153F0A5-DDD6-419E-B0D8-7FF0552E9A0A}"/>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4626C0C7-72EB-436F-85DC-089FF1B83D4C}"/>
              </a:ext>
            </a:extLst>
          </p:cNvPr>
          <p:cNvSpPr>
            <a:spLocks noGrp="1"/>
          </p:cNvSpPr>
          <p:nvPr>
            <p:ph type="sldNum" sz="quarter" idx="12"/>
          </p:nvPr>
        </p:nvSpPr>
        <p:spPr/>
        <p:txBody>
          <a:bodyPr/>
          <a:lstStyle/>
          <a:p>
            <a:fld id="{16197141-18D8-49ED-8D44-6CAFAA373FE9}" type="slidenum">
              <a:rPr lang="en-US" smtClean="0"/>
              <a:t>30</a:t>
            </a:fld>
            <a:endParaRPr lang="en-US"/>
          </a:p>
        </p:txBody>
      </p:sp>
      <p:sp>
        <p:nvSpPr>
          <p:cNvPr id="10" name="Footer Placeholder 7">
            <a:extLst>
              <a:ext uri="{FF2B5EF4-FFF2-40B4-BE49-F238E27FC236}">
                <a16:creationId xmlns:a16="http://schemas.microsoft.com/office/drawing/2014/main" id="{B01B87B7-5634-4F36-86B3-5F9BAD1CAC74}"/>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1" name="TextBox 10">
            <a:extLst>
              <a:ext uri="{FF2B5EF4-FFF2-40B4-BE49-F238E27FC236}">
                <a16:creationId xmlns:a16="http://schemas.microsoft.com/office/drawing/2014/main" id="{DDF754EE-8A28-48EA-B486-BBBBB7F76F39}"/>
              </a:ext>
            </a:extLst>
          </p:cNvPr>
          <p:cNvSpPr txBox="1"/>
          <p:nvPr/>
        </p:nvSpPr>
        <p:spPr>
          <a:xfrm>
            <a:off x="423817" y="4501617"/>
            <a:ext cx="4614203" cy="369332"/>
          </a:xfrm>
          <a:prstGeom prst="rect">
            <a:avLst/>
          </a:prstGeom>
          <a:noFill/>
        </p:spPr>
        <p:txBody>
          <a:bodyPr wrap="square" rtlCol="0">
            <a:spAutoFit/>
          </a:bodyPr>
          <a:lstStyle/>
          <a:p>
            <a:r>
              <a:rPr lang="en-US" b="1" dirty="0"/>
              <a:t>Memory model of Heterogeneous Computing</a:t>
            </a:r>
          </a:p>
        </p:txBody>
      </p:sp>
      <p:graphicFrame>
        <p:nvGraphicFramePr>
          <p:cNvPr id="12" name="Table 11">
            <a:extLst>
              <a:ext uri="{FF2B5EF4-FFF2-40B4-BE49-F238E27FC236}">
                <a16:creationId xmlns:a16="http://schemas.microsoft.com/office/drawing/2014/main" id="{9C2E71EE-EC65-4D86-A7C5-058EAC993727}"/>
              </a:ext>
            </a:extLst>
          </p:cNvPr>
          <p:cNvGraphicFramePr>
            <a:graphicFrameLocks noGrp="1"/>
          </p:cNvGraphicFramePr>
          <p:nvPr>
            <p:extLst>
              <p:ext uri="{D42A27DB-BD31-4B8C-83A1-F6EECF244321}">
                <p14:modId xmlns:p14="http://schemas.microsoft.com/office/powerpoint/2010/main" val="1404210612"/>
              </p:ext>
            </p:extLst>
          </p:nvPr>
        </p:nvGraphicFramePr>
        <p:xfrm>
          <a:off x="9641257" y="2150475"/>
          <a:ext cx="1712543" cy="2397760"/>
        </p:xfrm>
        <a:graphic>
          <a:graphicData uri="http://schemas.openxmlformats.org/drawingml/2006/table">
            <a:tbl>
              <a:tblPr firstRow="1" bandRow="1">
                <a:tableStyleId>{2D5ABB26-0587-4C30-8999-92F81FD0307C}</a:tableStyleId>
              </a:tblPr>
              <a:tblGrid>
                <a:gridCol w="904223">
                  <a:extLst>
                    <a:ext uri="{9D8B030D-6E8A-4147-A177-3AD203B41FA5}">
                      <a16:colId xmlns:a16="http://schemas.microsoft.com/office/drawing/2014/main" val="20000"/>
                    </a:ext>
                  </a:extLst>
                </a:gridCol>
                <a:gridCol w="808320">
                  <a:extLst>
                    <a:ext uri="{9D8B030D-6E8A-4147-A177-3AD203B41FA5}">
                      <a16:colId xmlns:a16="http://schemas.microsoft.com/office/drawing/2014/main" val="20001"/>
                    </a:ext>
                  </a:extLst>
                </a:gridCol>
              </a:tblGrid>
              <a:tr h="370840">
                <a:tc>
                  <a:txBody>
                    <a:bodyPr/>
                    <a:lstStyle/>
                    <a:p>
                      <a:r>
                        <a:rPr lang="en-US" dirty="0"/>
                        <a:t>Total</a:t>
                      </a:r>
                    </a:p>
                    <a:p>
                      <a:r>
                        <a:rPr lang="en-US" dirty="0"/>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25</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6A80DEDE-0E69-485B-948F-4B2500AF201C}"/>
              </a:ext>
            </a:extLst>
          </p:cNvPr>
          <p:cNvGraphicFramePr>
            <a:graphicFrameLocks noGrp="1"/>
          </p:cNvGraphicFramePr>
          <p:nvPr>
            <p:extLst>
              <p:ext uri="{D42A27DB-BD31-4B8C-83A1-F6EECF244321}">
                <p14:modId xmlns:p14="http://schemas.microsoft.com/office/powerpoint/2010/main" val="3766950647"/>
              </p:ext>
            </p:extLst>
          </p:nvPr>
        </p:nvGraphicFramePr>
        <p:xfrm>
          <a:off x="7032730" y="2129973"/>
          <a:ext cx="1712543" cy="2397760"/>
        </p:xfrm>
        <a:graphic>
          <a:graphicData uri="http://schemas.openxmlformats.org/drawingml/2006/table">
            <a:tbl>
              <a:tblPr firstRow="1" bandRow="1">
                <a:tableStyleId>{2D5ABB26-0587-4C30-8999-92F81FD0307C}</a:tableStyleId>
              </a:tblPr>
              <a:tblGrid>
                <a:gridCol w="904223">
                  <a:extLst>
                    <a:ext uri="{9D8B030D-6E8A-4147-A177-3AD203B41FA5}">
                      <a16:colId xmlns:a16="http://schemas.microsoft.com/office/drawing/2014/main" val="20000"/>
                    </a:ext>
                  </a:extLst>
                </a:gridCol>
                <a:gridCol w="808320">
                  <a:extLst>
                    <a:ext uri="{9D8B030D-6E8A-4147-A177-3AD203B41FA5}">
                      <a16:colId xmlns:a16="http://schemas.microsoft.com/office/drawing/2014/main" val="20001"/>
                    </a:ext>
                  </a:extLst>
                </a:gridCol>
              </a:tblGrid>
              <a:tr h="370840">
                <a:tc>
                  <a:txBody>
                    <a:bodyPr/>
                    <a:lstStyle/>
                    <a:p>
                      <a:r>
                        <a:rPr lang="en-US" dirty="0"/>
                        <a:t>Total</a:t>
                      </a:r>
                    </a:p>
                    <a:p>
                      <a:r>
                        <a:rPr lang="en-US" dirty="0"/>
                        <a:t>Frames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FPS</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a:t>100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28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a:t>200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29</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a:t>500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28</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a:t>900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dirty="0"/>
                        <a:t>27</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 name="TextBox 15">
            <a:extLst>
              <a:ext uri="{FF2B5EF4-FFF2-40B4-BE49-F238E27FC236}">
                <a16:creationId xmlns:a16="http://schemas.microsoft.com/office/drawing/2014/main" id="{4078D7A5-C286-46A8-99FC-C1D9F648B2DF}"/>
              </a:ext>
            </a:extLst>
          </p:cNvPr>
          <p:cNvSpPr txBox="1"/>
          <p:nvPr/>
        </p:nvSpPr>
        <p:spPr>
          <a:xfrm>
            <a:off x="7383438" y="1461268"/>
            <a:ext cx="861465"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SSR</a:t>
            </a:r>
          </a:p>
        </p:txBody>
      </p:sp>
      <p:sp>
        <p:nvSpPr>
          <p:cNvPr id="17" name="TextBox 16">
            <a:extLst>
              <a:ext uri="{FF2B5EF4-FFF2-40B4-BE49-F238E27FC236}">
                <a16:creationId xmlns:a16="http://schemas.microsoft.com/office/drawing/2014/main" id="{CE09876D-5CD0-4879-B9F4-DB3523060875}"/>
              </a:ext>
            </a:extLst>
          </p:cNvPr>
          <p:cNvSpPr txBox="1"/>
          <p:nvPr/>
        </p:nvSpPr>
        <p:spPr>
          <a:xfrm>
            <a:off x="10066796" y="1461268"/>
            <a:ext cx="861464"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MSR</a:t>
            </a:r>
          </a:p>
        </p:txBody>
      </p:sp>
      <p:sp>
        <p:nvSpPr>
          <p:cNvPr id="14" name="Slide Number Placeholder 6">
            <a:extLst>
              <a:ext uri="{FF2B5EF4-FFF2-40B4-BE49-F238E27FC236}">
                <a16:creationId xmlns:a16="http://schemas.microsoft.com/office/drawing/2014/main" id="{6EB15289-921B-41F9-9D01-E6A89A10869E}"/>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29</a:t>
            </a:r>
          </a:p>
        </p:txBody>
      </p:sp>
      <p:sp>
        <p:nvSpPr>
          <p:cNvPr id="15" name="Title 1">
            <a:extLst>
              <a:ext uri="{FF2B5EF4-FFF2-40B4-BE49-F238E27FC236}">
                <a16:creationId xmlns:a16="http://schemas.microsoft.com/office/drawing/2014/main" id="{D6F168FF-2BE0-4008-B67D-17B616E1BC68}"/>
              </a:ext>
            </a:extLst>
          </p:cNvPr>
          <p:cNvSpPr txBox="1">
            <a:spLocks/>
          </p:cNvSpPr>
          <p:nvPr/>
        </p:nvSpPr>
        <p:spPr>
          <a:xfrm>
            <a:off x="0" y="-123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GPU Computation In Nvidia-TK1</a:t>
            </a:r>
          </a:p>
        </p:txBody>
      </p:sp>
    </p:spTree>
    <p:extLst>
      <p:ext uri="{BB962C8B-B14F-4D97-AF65-F5344CB8AC3E}">
        <p14:creationId xmlns:p14="http://schemas.microsoft.com/office/powerpoint/2010/main" val="427043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G_1763">
            <a:hlinkClick r:id="" action="ppaction://media"/>
            <a:extLst>
              <a:ext uri="{FF2B5EF4-FFF2-40B4-BE49-F238E27FC236}">
                <a16:creationId xmlns:a16="http://schemas.microsoft.com/office/drawing/2014/main" id="{CCB1EFF6-5CA1-4686-BB79-08FEF8C909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1119187" y="3911600"/>
            <a:ext cx="3000689" cy="1876425"/>
          </a:xfrm>
        </p:spPr>
      </p:pic>
      <p:sp>
        <p:nvSpPr>
          <p:cNvPr id="4" name="Date Placeholder 3">
            <a:extLst>
              <a:ext uri="{FF2B5EF4-FFF2-40B4-BE49-F238E27FC236}">
                <a16:creationId xmlns:a16="http://schemas.microsoft.com/office/drawing/2014/main" id="{1C2D2F9A-4A72-496C-B18A-FABF656DBC2E}"/>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72E4D822-D979-482F-9649-4FEB2D7ED916}"/>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88421150-EB3F-4D61-82F5-539CCB7362F5}"/>
              </a:ext>
            </a:extLst>
          </p:cNvPr>
          <p:cNvSpPr>
            <a:spLocks noGrp="1"/>
          </p:cNvSpPr>
          <p:nvPr>
            <p:ph type="sldNum" sz="quarter" idx="12"/>
          </p:nvPr>
        </p:nvSpPr>
        <p:spPr/>
        <p:txBody>
          <a:bodyPr/>
          <a:lstStyle/>
          <a:p>
            <a:fld id="{16197141-18D8-49ED-8D44-6CAFAA373FE9}" type="slidenum">
              <a:rPr lang="en-US" smtClean="0"/>
              <a:t>31</a:t>
            </a:fld>
            <a:endParaRPr lang="en-US"/>
          </a:p>
        </p:txBody>
      </p:sp>
      <p:pic>
        <p:nvPicPr>
          <p:cNvPr id="8" name="IMG_1761">
            <a:hlinkClick r:id="" action="ppaction://media"/>
            <a:extLst>
              <a:ext uri="{FF2B5EF4-FFF2-40B4-BE49-F238E27FC236}">
                <a16:creationId xmlns:a16="http://schemas.microsoft.com/office/drawing/2014/main" id="{7805F3C2-7A0D-4E49-A3C1-1498352DCCA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495595" y="3911369"/>
            <a:ext cx="3388763" cy="1906179"/>
          </a:xfrm>
          <a:prstGeom prst="rect">
            <a:avLst/>
          </a:prstGeom>
        </p:spPr>
      </p:pic>
      <p:pic>
        <p:nvPicPr>
          <p:cNvPr id="9" name="IMG_1762">
            <a:hlinkClick r:id="" action="ppaction://media"/>
            <a:extLst>
              <a:ext uri="{FF2B5EF4-FFF2-40B4-BE49-F238E27FC236}">
                <a16:creationId xmlns:a16="http://schemas.microsoft.com/office/drawing/2014/main" id="{F7B69398-F469-48F8-8914-CB17FB7D13FB}"/>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260076" y="3896222"/>
            <a:ext cx="3388763" cy="1906179"/>
          </a:xfrm>
          <a:prstGeom prst="rect">
            <a:avLst/>
          </a:prstGeom>
        </p:spPr>
      </p:pic>
      <p:sp>
        <p:nvSpPr>
          <p:cNvPr id="11" name="Footer Placeholder 7">
            <a:extLst>
              <a:ext uri="{FF2B5EF4-FFF2-40B4-BE49-F238E27FC236}">
                <a16:creationId xmlns:a16="http://schemas.microsoft.com/office/drawing/2014/main" id="{D3B6A639-FF6A-4260-8748-79889CC764E0}"/>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2" name="Slide Number Placeholder 6">
            <a:extLst>
              <a:ext uri="{FF2B5EF4-FFF2-40B4-BE49-F238E27FC236}">
                <a16:creationId xmlns:a16="http://schemas.microsoft.com/office/drawing/2014/main" id="{6AB6AAFF-B012-4E8E-8C33-680F929976E4}"/>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30</a:t>
            </a:r>
          </a:p>
        </p:txBody>
      </p:sp>
      <p:graphicFrame>
        <p:nvGraphicFramePr>
          <p:cNvPr id="2" name="Table 1">
            <a:extLst>
              <a:ext uri="{FF2B5EF4-FFF2-40B4-BE49-F238E27FC236}">
                <a16:creationId xmlns:a16="http://schemas.microsoft.com/office/drawing/2014/main" id="{55B50D9B-26DE-478E-B04A-1EFAF60BC55C}"/>
              </a:ext>
            </a:extLst>
          </p:cNvPr>
          <p:cNvGraphicFramePr>
            <a:graphicFrameLocks noGrp="1"/>
          </p:cNvGraphicFramePr>
          <p:nvPr>
            <p:extLst>
              <p:ext uri="{D42A27DB-BD31-4B8C-83A1-F6EECF244321}">
                <p14:modId xmlns:p14="http://schemas.microsoft.com/office/powerpoint/2010/main" val="1807303503"/>
              </p:ext>
            </p:extLst>
          </p:nvPr>
        </p:nvGraphicFramePr>
        <p:xfrm>
          <a:off x="1181101" y="1495624"/>
          <a:ext cx="3898899" cy="2216999"/>
        </p:xfrm>
        <a:graphic>
          <a:graphicData uri="http://schemas.openxmlformats.org/drawingml/2006/table">
            <a:tbl>
              <a:tblPr firstRow="1" firstCol="1" bandRow="1">
                <a:tableStyleId>{F5AB1C69-6EDB-4FF4-983F-18BD219EF322}</a:tableStyleId>
              </a:tblPr>
              <a:tblGrid>
                <a:gridCol w="200425">
                  <a:extLst>
                    <a:ext uri="{9D8B030D-6E8A-4147-A177-3AD203B41FA5}">
                      <a16:colId xmlns:a16="http://schemas.microsoft.com/office/drawing/2014/main" val="2695038763"/>
                    </a:ext>
                  </a:extLst>
                </a:gridCol>
                <a:gridCol w="963736">
                  <a:extLst>
                    <a:ext uri="{9D8B030D-6E8A-4147-A177-3AD203B41FA5}">
                      <a16:colId xmlns:a16="http://schemas.microsoft.com/office/drawing/2014/main" val="1792196640"/>
                    </a:ext>
                  </a:extLst>
                </a:gridCol>
                <a:gridCol w="1078701">
                  <a:extLst>
                    <a:ext uri="{9D8B030D-6E8A-4147-A177-3AD203B41FA5}">
                      <a16:colId xmlns:a16="http://schemas.microsoft.com/office/drawing/2014/main" val="3800641377"/>
                    </a:ext>
                  </a:extLst>
                </a:gridCol>
                <a:gridCol w="955687">
                  <a:extLst>
                    <a:ext uri="{9D8B030D-6E8A-4147-A177-3AD203B41FA5}">
                      <a16:colId xmlns:a16="http://schemas.microsoft.com/office/drawing/2014/main" val="526039500"/>
                    </a:ext>
                  </a:extLst>
                </a:gridCol>
                <a:gridCol w="700350">
                  <a:extLst>
                    <a:ext uri="{9D8B030D-6E8A-4147-A177-3AD203B41FA5}">
                      <a16:colId xmlns:a16="http://schemas.microsoft.com/office/drawing/2014/main" val="3465180938"/>
                    </a:ext>
                  </a:extLst>
                </a:gridCol>
              </a:tblGrid>
              <a:tr h="258149">
                <a:tc rowSpan="3" gridSpan="2">
                  <a:txBody>
                    <a:bodyPr/>
                    <a:lstStyle/>
                    <a:p>
                      <a:pPr marL="0" marR="0" algn="just">
                        <a:spcBef>
                          <a:spcPts val="0"/>
                        </a:spcBef>
                        <a:spcAft>
                          <a:spcPts val="0"/>
                        </a:spcAft>
                      </a:pPr>
                      <a:r>
                        <a:rPr lang="en-US" sz="1200" dirty="0">
                          <a:effectLst/>
                        </a:rPr>
                        <a:t>    Algorithm</a:t>
                      </a:r>
                      <a:endParaRPr lang="en-US" sz="1200" b="1" dirty="0">
                        <a:effectLst/>
                        <a:latin typeface="Times New Roman" panose="02020603050405020304" pitchFamily="18" charset="0"/>
                        <a:ea typeface="SimSun" panose="02010600030101010101" pitchFamily="2" charset="-122"/>
                      </a:endParaRPr>
                    </a:p>
                  </a:txBody>
                  <a:tcPr marL="68580" marR="68580" marT="0" marB="0" anchor="ctr"/>
                </a:tc>
                <a:tc rowSpan="3" hMerge="1">
                  <a:txBody>
                    <a:bodyPr/>
                    <a:lstStyle/>
                    <a:p>
                      <a:endParaRPr lang="en-US"/>
                    </a:p>
                  </a:txBody>
                  <a:tcPr/>
                </a:tc>
                <a:tc gridSpan="3">
                  <a:txBody>
                    <a:bodyPr/>
                    <a:lstStyle/>
                    <a:p>
                      <a:pPr marL="0" marR="0" algn="just">
                        <a:spcBef>
                          <a:spcPts val="0"/>
                        </a:spcBef>
                        <a:spcAft>
                          <a:spcPts val="0"/>
                        </a:spcAft>
                      </a:pPr>
                      <a:r>
                        <a:rPr lang="en-US" sz="1200">
                          <a:effectLst/>
                        </a:rPr>
                        <a:t>                    Timing Analysis</a:t>
                      </a:r>
                      <a:endParaRPr lang="en-US" sz="1200" b="1">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7617287"/>
                  </a:ext>
                </a:extLst>
              </a:tr>
              <a:tr h="314696">
                <a:tc gridSpan="2" vMerge="1">
                  <a:txBody>
                    <a:bodyPr/>
                    <a:lstStyle/>
                    <a:p>
                      <a:endParaRPr lang="en-US"/>
                    </a:p>
                  </a:txBody>
                  <a:tcPr/>
                </a:tc>
                <a:tc hMerge="1" vMerge="1">
                  <a:txBody>
                    <a:bodyPr/>
                    <a:lstStyle/>
                    <a:p>
                      <a:endParaRPr lang="en-US"/>
                    </a:p>
                  </a:txBody>
                  <a:tcPr/>
                </a:tc>
                <a:tc rowSpan="2">
                  <a:txBody>
                    <a:bodyPr/>
                    <a:lstStyle/>
                    <a:p>
                      <a:pPr marL="0" marR="0" algn="just">
                        <a:spcBef>
                          <a:spcPts val="0"/>
                        </a:spcBef>
                        <a:spcAft>
                          <a:spcPts val="0"/>
                        </a:spcAft>
                      </a:pPr>
                      <a:r>
                        <a:rPr lang="en-US" sz="1200">
                          <a:effectLst/>
                        </a:rPr>
                        <a:t>     Software   Optimization</a:t>
                      </a:r>
                      <a:endParaRPr lang="en-US" sz="1200" b="1">
                        <a:effectLst/>
                        <a:latin typeface="Times New Roman" panose="02020603050405020304" pitchFamily="18" charset="0"/>
                        <a:ea typeface="SimSun" panose="02010600030101010101" pitchFamily="2" charset="-122"/>
                      </a:endParaRPr>
                    </a:p>
                  </a:txBody>
                  <a:tcPr marL="68580" marR="68580" marT="0" marB="0" anchor="ctr"/>
                </a:tc>
                <a:tc gridSpan="2">
                  <a:txBody>
                    <a:bodyPr/>
                    <a:lstStyle/>
                    <a:p>
                      <a:pPr marL="0" marR="0" algn="just">
                        <a:spcBef>
                          <a:spcPts val="0"/>
                        </a:spcBef>
                        <a:spcAft>
                          <a:spcPts val="0"/>
                        </a:spcAft>
                      </a:pPr>
                      <a:r>
                        <a:rPr lang="en-US" sz="1200">
                          <a:effectLst/>
                        </a:rPr>
                        <a:t>     Hardware Optimization</a:t>
                      </a:r>
                      <a:endParaRPr lang="en-US" sz="1200" b="1">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2301746840"/>
                  </a:ext>
                </a:extLst>
              </a:tr>
              <a:tr h="314696">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algn="just">
                        <a:spcBef>
                          <a:spcPts val="0"/>
                        </a:spcBef>
                        <a:spcAft>
                          <a:spcPts val="0"/>
                        </a:spcAft>
                      </a:pPr>
                      <a:r>
                        <a:rPr lang="en-US" sz="1200">
                          <a:effectLst/>
                        </a:rPr>
                        <a:t>UDOO x86</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dirty="0">
                          <a:effectLst/>
                        </a:rPr>
                        <a:t>Jetson TK1</a:t>
                      </a:r>
                      <a:endParaRPr lang="en-US" sz="12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40755469"/>
                  </a:ext>
                </a:extLst>
              </a:tr>
              <a:tr h="258149">
                <a:tc rowSpan="2">
                  <a:txBody>
                    <a:bodyPr/>
                    <a:lstStyle/>
                    <a:p>
                      <a:pPr marL="0" marR="0" algn="just">
                        <a:spcBef>
                          <a:spcPts val="0"/>
                        </a:spcBef>
                        <a:spcAft>
                          <a:spcPts val="0"/>
                        </a:spcAft>
                      </a:pPr>
                      <a:r>
                        <a:rPr lang="en-US" sz="1200">
                          <a:effectLst/>
                        </a:rPr>
                        <a:t>SSR</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Time (ms)</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66.67</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71.58</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67.08</a:t>
                      </a:r>
                      <a:endParaRPr lang="en-US" sz="1200" b="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6015535"/>
                  </a:ext>
                </a:extLst>
              </a:tr>
              <a:tr h="258149">
                <a:tc vMerge="1">
                  <a:txBody>
                    <a:bodyPr/>
                    <a:lstStyle/>
                    <a:p>
                      <a:endParaRPr lang="en-US"/>
                    </a:p>
                  </a:txBody>
                  <a:tcPr/>
                </a:tc>
                <a:tc>
                  <a:txBody>
                    <a:bodyPr/>
                    <a:lstStyle/>
                    <a:p>
                      <a:pPr marL="0" marR="0" algn="just">
                        <a:spcBef>
                          <a:spcPts val="0"/>
                        </a:spcBef>
                        <a:spcAft>
                          <a:spcPts val="0"/>
                        </a:spcAft>
                      </a:pPr>
                      <a:r>
                        <a:rPr lang="en-US" sz="1200">
                          <a:effectLst/>
                        </a:rPr>
                        <a:t>  FPS</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15</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14</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15</a:t>
                      </a:r>
                      <a:endParaRPr lang="en-US" sz="1200" b="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80558557"/>
                  </a:ext>
                </a:extLst>
              </a:tr>
              <a:tr h="234383">
                <a:tc rowSpan="2">
                  <a:txBody>
                    <a:bodyPr/>
                    <a:lstStyle/>
                    <a:p>
                      <a:pPr marL="0" marR="0" algn="just">
                        <a:spcBef>
                          <a:spcPts val="0"/>
                        </a:spcBef>
                        <a:spcAft>
                          <a:spcPts val="0"/>
                        </a:spcAft>
                      </a:pPr>
                      <a:r>
                        <a:rPr lang="en-US" sz="1200">
                          <a:effectLst/>
                        </a:rPr>
                        <a:t>MSR</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Time (ms)</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99.79</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83.9</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79.51</a:t>
                      </a:r>
                      <a:endParaRPr lang="en-US" sz="1200" b="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158224333"/>
                  </a:ext>
                </a:extLst>
              </a:tr>
              <a:tr h="237661">
                <a:tc vMerge="1">
                  <a:txBody>
                    <a:bodyPr/>
                    <a:lstStyle/>
                    <a:p>
                      <a:endParaRPr lang="en-US"/>
                    </a:p>
                  </a:txBody>
                  <a:tcPr/>
                </a:tc>
                <a:tc>
                  <a:txBody>
                    <a:bodyPr/>
                    <a:lstStyle/>
                    <a:p>
                      <a:pPr marL="0" marR="0" algn="just">
                        <a:spcBef>
                          <a:spcPts val="0"/>
                        </a:spcBef>
                        <a:spcAft>
                          <a:spcPts val="0"/>
                        </a:spcAft>
                      </a:pPr>
                      <a:r>
                        <a:rPr lang="en-US" sz="1200">
                          <a:effectLst/>
                        </a:rPr>
                        <a:t>  FPS</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10</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12</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dirty="0">
                          <a:effectLst/>
                        </a:rPr>
                        <a:t>         14</a:t>
                      </a:r>
                      <a:endParaRPr lang="en-US" sz="12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546150810"/>
                  </a:ext>
                </a:extLst>
              </a:tr>
            </a:tbl>
          </a:graphicData>
        </a:graphic>
      </p:graphicFrame>
      <p:graphicFrame>
        <p:nvGraphicFramePr>
          <p:cNvPr id="3" name="Table 2">
            <a:extLst>
              <a:ext uri="{FF2B5EF4-FFF2-40B4-BE49-F238E27FC236}">
                <a16:creationId xmlns:a16="http://schemas.microsoft.com/office/drawing/2014/main" id="{CBFB9752-1E6C-4ADD-AD67-AEFB28CCDE6A}"/>
              </a:ext>
            </a:extLst>
          </p:cNvPr>
          <p:cNvGraphicFramePr>
            <a:graphicFrameLocks noGrp="1"/>
          </p:cNvGraphicFramePr>
          <p:nvPr>
            <p:extLst>
              <p:ext uri="{D42A27DB-BD31-4B8C-83A1-F6EECF244321}">
                <p14:modId xmlns:p14="http://schemas.microsoft.com/office/powerpoint/2010/main" val="2001360206"/>
              </p:ext>
            </p:extLst>
          </p:nvPr>
        </p:nvGraphicFramePr>
        <p:xfrm>
          <a:off x="6055557" y="1460038"/>
          <a:ext cx="3898900" cy="1878061"/>
        </p:xfrm>
        <a:graphic>
          <a:graphicData uri="http://schemas.openxmlformats.org/drawingml/2006/table">
            <a:tbl>
              <a:tblPr firstRow="1" firstCol="1" bandRow="1">
                <a:tableStyleId>{F5AB1C69-6EDB-4FF4-983F-18BD219EF322}</a:tableStyleId>
              </a:tblPr>
              <a:tblGrid>
                <a:gridCol w="774541">
                  <a:extLst>
                    <a:ext uri="{9D8B030D-6E8A-4147-A177-3AD203B41FA5}">
                      <a16:colId xmlns:a16="http://schemas.microsoft.com/office/drawing/2014/main" val="422704870"/>
                    </a:ext>
                  </a:extLst>
                </a:gridCol>
                <a:gridCol w="783771">
                  <a:extLst>
                    <a:ext uri="{9D8B030D-6E8A-4147-A177-3AD203B41FA5}">
                      <a16:colId xmlns:a16="http://schemas.microsoft.com/office/drawing/2014/main" val="3761829536"/>
                    </a:ext>
                  </a:extLst>
                </a:gridCol>
                <a:gridCol w="1204686">
                  <a:extLst>
                    <a:ext uri="{9D8B030D-6E8A-4147-A177-3AD203B41FA5}">
                      <a16:colId xmlns:a16="http://schemas.microsoft.com/office/drawing/2014/main" val="3508766366"/>
                    </a:ext>
                  </a:extLst>
                </a:gridCol>
                <a:gridCol w="1135902">
                  <a:extLst>
                    <a:ext uri="{9D8B030D-6E8A-4147-A177-3AD203B41FA5}">
                      <a16:colId xmlns:a16="http://schemas.microsoft.com/office/drawing/2014/main" val="3880819776"/>
                    </a:ext>
                  </a:extLst>
                </a:gridCol>
              </a:tblGrid>
              <a:tr h="358446">
                <a:tc rowSpan="3" gridSpan="2">
                  <a:txBody>
                    <a:bodyPr/>
                    <a:lstStyle/>
                    <a:p>
                      <a:pPr marL="0" marR="0" algn="just">
                        <a:spcBef>
                          <a:spcPts val="0"/>
                        </a:spcBef>
                        <a:spcAft>
                          <a:spcPts val="0"/>
                        </a:spcAft>
                      </a:pPr>
                      <a:r>
                        <a:rPr lang="en-US" sz="1200" dirty="0">
                          <a:effectLst/>
                        </a:rPr>
                        <a:t>    Algorithm</a:t>
                      </a:r>
                      <a:endParaRPr lang="en-US" sz="1200" b="1" dirty="0">
                        <a:effectLst/>
                        <a:latin typeface="Times New Roman" panose="02020603050405020304" pitchFamily="18" charset="0"/>
                        <a:ea typeface="SimSun" panose="02010600030101010101" pitchFamily="2" charset="-122"/>
                      </a:endParaRPr>
                    </a:p>
                  </a:txBody>
                  <a:tcPr marL="68580" marR="68580" marT="0" marB="0" anchor="ctr"/>
                </a:tc>
                <a:tc rowSpan="3" hMerge="1">
                  <a:txBody>
                    <a:bodyPr/>
                    <a:lstStyle/>
                    <a:p>
                      <a:endParaRPr lang="en-US"/>
                    </a:p>
                  </a:txBody>
                  <a:tcPr/>
                </a:tc>
                <a:tc gridSpan="2">
                  <a:txBody>
                    <a:bodyPr/>
                    <a:lstStyle/>
                    <a:p>
                      <a:pPr marL="0" marR="0" algn="just">
                        <a:spcBef>
                          <a:spcPts val="0"/>
                        </a:spcBef>
                        <a:spcAft>
                          <a:spcPts val="0"/>
                        </a:spcAft>
                      </a:pPr>
                      <a:r>
                        <a:rPr lang="en-US" sz="1200">
                          <a:effectLst/>
                        </a:rPr>
                        <a:t>                    Timing Analysis</a:t>
                      </a:r>
                      <a:endParaRPr lang="en-US" sz="1200" b="1">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175310262"/>
                  </a:ext>
                </a:extLst>
              </a:tr>
              <a:tr h="358446">
                <a:tc gridSpan="2" vMerge="1">
                  <a:txBody>
                    <a:bodyPr/>
                    <a:lstStyle/>
                    <a:p>
                      <a:endParaRPr lang="en-US"/>
                    </a:p>
                  </a:txBody>
                  <a:tcPr/>
                </a:tc>
                <a:tc hMerge="1" vMerge="1">
                  <a:txBody>
                    <a:bodyPr/>
                    <a:lstStyle/>
                    <a:p>
                      <a:endParaRPr lang="en-US"/>
                    </a:p>
                  </a:txBody>
                  <a:tcPr/>
                </a:tc>
                <a:tc gridSpan="2">
                  <a:txBody>
                    <a:bodyPr/>
                    <a:lstStyle/>
                    <a:p>
                      <a:pPr marL="0" marR="0" algn="just">
                        <a:spcBef>
                          <a:spcPts val="0"/>
                        </a:spcBef>
                        <a:spcAft>
                          <a:spcPts val="0"/>
                        </a:spcAft>
                      </a:pPr>
                      <a:r>
                        <a:rPr lang="en-US" sz="1200">
                          <a:effectLst/>
                        </a:rPr>
                        <a:t>     Hardware Optimization</a:t>
                      </a:r>
                      <a:endParaRPr lang="en-US" sz="1200" b="1">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456390796"/>
                  </a:ext>
                </a:extLst>
              </a:tr>
              <a:tr h="436963">
                <a:tc gridSpan="2" vMerge="1">
                  <a:txBody>
                    <a:bodyPr/>
                    <a:lstStyle/>
                    <a:p>
                      <a:endParaRPr lang="en-US"/>
                    </a:p>
                  </a:txBody>
                  <a:tcPr/>
                </a:tc>
                <a:tc hMerge="1" vMerge="1">
                  <a:txBody>
                    <a:bodyPr/>
                    <a:lstStyle/>
                    <a:p>
                      <a:endParaRPr lang="en-US"/>
                    </a:p>
                  </a:txBody>
                  <a:tcPr/>
                </a:tc>
                <a:tc>
                  <a:txBody>
                    <a:bodyPr/>
                    <a:lstStyle/>
                    <a:p>
                      <a:pPr marL="0" marR="0" algn="just">
                        <a:spcBef>
                          <a:spcPts val="0"/>
                        </a:spcBef>
                        <a:spcAft>
                          <a:spcPts val="0"/>
                        </a:spcAft>
                      </a:pPr>
                      <a:r>
                        <a:rPr lang="en-US" sz="1200" dirty="0">
                          <a:effectLst/>
                        </a:rPr>
                        <a:t>         UDOO x86</a:t>
                      </a:r>
                      <a:endParaRPr lang="en-US" sz="1200" b="1"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Jetson TK1</a:t>
                      </a:r>
                      <a:endParaRPr lang="en-US" sz="1200" b="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924819495"/>
                  </a:ext>
                </a:extLst>
              </a:tr>
              <a:tr h="358446">
                <a:tc rowSpan="2">
                  <a:txBody>
                    <a:bodyPr/>
                    <a:lstStyle/>
                    <a:p>
                      <a:pPr marL="0" marR="0" algn="just">
                        <a:spcBef>
                          <a:spcPts val="0"/>
                        </a:spcBef>
                        <a:spcAft>
                          <a:spcPts val="0"/>
                        </a:spcAft>
                      </a:pPr>
                      <a:r>
                        <a:rPr lang="en-US" sz="1200">
                          <a:effectLst/>
                        </a:rPr>
                        <a:t>SSR</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Time (ms)</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83.53</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77.23</a:t>
                      </a:r>
                      <a:endParaRPr lang="en-US" sz="1200" b="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06433133"/>
                  </a:ext>
                </a:extLst>
              </a:tr>
              <a:tr h="358446">
                <a:tc vMerge="1">
                  <a:txBody>
                    <a:bodyPr/>
                    <a:lstStyle/>
                    <a:p>
                      <a:endParaRPr lang="en-US"/>
                    </a:p>
                  </a:txBody>
                  <a:tcPr/>
                </a:tc>
                <a:tc>
                  <a:txBody>
                    <a:bodyPr/>
                    <a:lstStyle/>
                    <a:p>
                      <a:pPr marL="0" marR="0" algn="just">
                        <a:spcBef>
                          <a:spcPts val="0"/>
                        </a:spcBef>
                        <a:spcAft>
                          <a:spcPts val="0"/>
                        </a:spcAft>
                      </a:pPr>
                      <a:r>
                        <a:rPr lang="en-US" sz="1200">
                          <a:effectLst/>
                        </a:rPr>
                        <a:t>  FPS</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a:effectLst/>
                        </a:rPr>
                        <a:t>               12</a:t>
                      </a:r>
                      <a:endParaRPr lang="en-US"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just">
                        <a:spcBef>
                          <a:spcPts val="0"/>
                        </a:spcBef>
                        <a:spcAft>
                          <a:spcPts val="0"/>
                        </a:spcAft>
                      </a:pPr>
                      <a:r>
                        <a:rPr lang="en-US" sz="1200" dirty="0">
                          <a:effectLst/>
                        </a:rPr>
                        <a:t>               13</a:t>
                      </a:r>
                      <a:endParaRPr lang="en-US" sz="1200" b="1"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955421163"/>
                  </a:ext>
                </a:extLst>
              </a:tr>
            </a:tbl>
          </a:graphicData>
        </a:graphic>
      </p:graphicFrame>
      <p:sp>
        <p:nvSpPr>
          <p:cNvPr id="13" name="TextBox 12">
            <a:extLst>
              <a:ext uri="{FF2B5EF4-FFF2-40B4-BE49-F238E27FC236}">
                <a16:creationId xmlns:a16="http://schemas.microsoft.com/office/drawing/2014/main" id="{87185197-5D63-4388-944B-9ECBC9AF36EC}"/>
              </a:ext>
            </a:extLst>
          </p:cNvPr>
          <p:cNvSpPr txBox="1"/>
          <p:nvPr/>
        </p:nvSpPr>
        <p:spPr>
          <a:xfrm>
            <a:off x="1181101" y="1090706"/>
            <a:ext cx="3657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With Tracking</a:t>
            </a:r>
          </a:p>
        </p:txBody>
      </p:sp>
      <p:sp>
        <p:nvSpPr>
          <p:cNvPr id="14" name="TextBox 13">
            <a:extLst>
              <a:ext uri="{FF2B5EF4-FFF2-40B4-BE49-F238E27FC236}">
                <a16:creationId xmlns:a16="http://schemas.microsoft.com/office/drawing/2014/main" id="{2C282B04-03CC-426A-B43D-484AAE77124D}"/>
              </a:ext>
            </a:extLst>
          </p:cNvPr>
          <p:cNvSpPr txBox="1"/>
          <p:nvPr/>
        </p:nvSpPr>
        <p:spPr>
          <a:xfrm>
            <a:off x="6055558" y="1026731"/>
            <a:ext cx="3657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With Robot integration and Tracking</a:t>
            </a:r>
          </a:p>
        </p:txBody>
      </p:sp>
      <p:sp>
        <p:nvSpPr>
          <p:cNvPr id="15" name="Title 1">
            <a:extLst>
              <a:ext uri="{FF2B5EF4-FFF2-40B4-BE49-F238E27FC236}">
                <a16:creationId xmlns:a16="http://schemas.microsoft.com/office/drawing/2014/main" id="{FEEB82D7-D9A8-4657-A5E9-40CCF6BB34CB}"/>
              </a:ext>
            </a:extLst>
          </p:cNvPr>
          <p:cNvSpPr txBox="1">
            <a:spLocks/>
          </p:cNvSpPr>
          <p:nvPr/>
        </p:nvSpPr>
        <p:spPr>
          <a:xfrm>
            <a:off x="0" y="-22232"/>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SSR On Mobile Robot</a:t>
            </a:r>
          </a:p>
        </p:txBody>
      </p:sp>
    </p:spTree>
    <p:extLst>
      <p:ext uri="{BB962C8B-B14F-4D97-AF65-F5344CB8AC3E}">
        <p14:creationId xmlns:p14="http://schemas.microsoft.com/office/powerpoint/2010/main" val="322286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par>
                                <p:cTn id="7" presetID="2" presetClass="mediacall" presetSubtype="0" fill="hold" nodeType="withEffect">
                                  <p:stCondLst>
                                    <p:cond delay="0"/>
                                  </p:stCondLst>
                                  <p:childTnLst>
                                    <p:cmd type="call" cmd="togglePause">
                                      <p:cBhvr>
                                        <p:cTn id="8" dur="1" fill="hold"/>
                                        <p:tgtEl>
                                          <p:spTgt spid="9"/>
                                        </p:tgtEl>
                                      </p:cBhvr>
                                    </p:cmd>
                                  </p:childTnLst>
                                </p:cTn>
                              </p:par>
                              <p:par>
                                <p:cTn id="9" presetID="2" presetClass="mediacall" presetSubtype="0" fill="hold" nodeType="withEffect">
                                  <p:stCondLst>
                                    <p:cond delay="0"/>
                                  </p:stCondLst>
                                  <p:childTnLst>
                                    <p:cmd type="call" cmd="togglePause">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7"/>
                </p:tgtEl>
              </p:cMediaNode>
            </p:video>
            <p:video>
              <p:cMediaNode vol="80000" mute="1">
                <p:cTn id="12" repeatCount="indefinite" fill="hold" display="0">
                  <p:stCondLst>
                    <p:cond delay="indefinite"/>
                  </p:stCondLst>
                </p:cTn>
                <p:tgtEl>
                  <p:spTgt spid="9"/>
                </p:tgtEl>
              </p:cMediaNode>
            </p:video>
            <p:video>
              <p:cMediaNode vol="80000" mute="1">
                <p:cTn id="13" repeatCount="indefinite" fill="hold" display="0">
                  <p:stCondLst>
                    <p:cond delay="indefinite"/>
                  </p:stCondLst>
                </p:cTn>
                <p:tgtEl>
                  <p:spTgt spid="8"/>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rack1">
            <a:hlinkClick r:id="" action="ppaction://media"/>
            <a:extLst>
              <a:ext uri="{FF2B5EF4-FFF2-40B4-BE49-F238E27FC236}">
                <a16:creationId xmlns:a16="http://schemas.microsoft.com/office/drawing/2014/main" id="{380A9237-5136-4BEF-83FA-2E031660E67C}"/>
              </a:ext>
            </a:extLst>
          </p:cNvPr>
          <p:cNvPicPr>
            <a:picLocks noGrp="1" noChangeAspect="1"/>
          </p:cNvPicPr>
          <p:nvPr>
            <p:ph idx="1"/>
            <a:videoFile r:link="rId1"/>
            <p:extLst>
              <p:ext uri="{DAA4B4D4-6D71-4841-9C94-3DE7FCFB9230}">
                <p14:media xmlns:p14="http://schemas.microsoft.com/office/powerpoint/2010/main" r:embed="rId2">
                  <p14:trim end="2324"/>
                </p14:media>
              </p:ext>
            </p:extLst>
          </p:nvPr>
        </p:nvPicPr>
        <p:blipFill>
          <a:blip r:embed="rId15"/>
          <a:stretch>
            <a:fillRect/>
          </a:stretch>
        </p:blipFill>
        <p:spPr>
          <a:xfrm>
            <a:off x="2686050" y="2776538"/>
            <a:ext cx="2262188" cy="1697037"/>
          </a:xfrm>
        </p:spPr>
      </p:pic>
      <p:sp>
        <p:nvSpPr>
          <p:cNvPr id="4" name="Date Placeholder 3">
            <a:extLst>
              <a:ext uri="{FF2B5EF4-FFF2-40B4-BE49-F238E27FC236}">
                <a16:creationId xmlns:a16="http://schemas.microsoft.com/office/drawing/2014/main" id="{59DD0025-8A24-4C7F-901C-AEAF06D77950}"/>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922BD76B-1F5E-4120-A109-500FF23DD55F}"/>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462380C7-FC1B-45E0-9441-6102E520C31D}"/>
              </a:ext>
            </a:extLst>
          </p:cNvPr>
          <p:cNvSpPr>
            <a:spLocks noGrp="1"/>
          </p:cNvSpPr>
          <p:nvPr>
            <p:ph type="sldNum" sz="quarter" idx="12"/>
          </p:nvPr>
        </p:nvSpPr>
        <p:spPr/>
        <p:txBody>
          <a:bodyPr/>
          <a:lstStyle/>
          <a:p>
            <a:fld id="{16197141-18D8-49ED-8D44-6CAFAA373FE9}" type="slidenum">
              <a:rPr lang="en-US" smtClean="0"/>
              <a:t>32</a:t>
            </a:fld>
            <a:endParaRPr lang="en-US"/>
          </a:p>
        </p:txBody>
      </p:sp>
      <p:pic>
        <p:nvPicPr>
          <p:cNvPr id="8" name="track5">
            <a:hlinkClick r:id="" action="ppaction://media"/>
            <a:extLst>
              <a:ext uri="{FF2B5EF4-FFF2-40B4-BE49-F238E27FC236}">
                <a16:creationId xmlns:a16="http://schemas.microsoft.com/office/drawing/2014/main" id="{38F3B417-8782-468D-8F22-C6D65A46DB3A}"/>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5821532" y="2772779"/>
            <a:ext cx="2264895" cy="1705115"/>
          </a:xfrm>
          <a:prstGeom prst="rect">
            <a:avLst/>
          </a:prstGeom>
        </p:spPr>
      </p:pic>
      <p:pic>
        <p:nvPicPr>
          <p:cNvPr id="9" name="track33">
            <a:hlinkClick r:id="" action="ppaction://media"/>
            <a:extLst>
              <a:ext uri="{FF2B5EF4-FFF2-40B4-BE49-F238E27FC236}">
                <a16:creationId xmlns:a16="http://schemas.microsoft.com/office/drawing/2014/main" id="{1C0EE0E7-F559-4432-8074-1A9B0096D46C}"/>
              </a:ext>
            </a:extLst>
          </p:cNvPr>
          <p:cNvPicPr>
            <a:picLocks noChangeAspect="1"/>
          </p:cNvPicPr>
          <p:nvPr>
            <a:videoFile r:link="rId6"/>
            <p:extLst>
              <p:ext uri="{DAA4B4D4-6D71-4841-9C94-3DE7FCFB9230}">
                <p14:media xmlns:p14="http://schemas.microsoft.com/office/powerpoint/2010/main" r:embed="rId5"/>
              </p:ext>
            </p:extLst>
          </p:nvPr>
        </p:nvPicPr>
        <p:blipFill>
          <a:blip r:embed="rId17"/>
          <a:stretch>
            <a:fillRect/>
          </a:stretch>
        </p:blipFill>
        <p:spPr>
          <a:xfrm>
            <a:off x="8957551" y="2772779"/>
            <a:ext cx="2361159" cy="1705115"/>
          </a:xfrm>
          <a:prstGeom prst="rect">
            <a:avLst/>
          </a:prstGeom>
        </p:spPr>
      </p:pic>
      <p:pic>
        <p:nvPicPr>
          <p:cNvPr id="10" name="corridor">
            <a:hlinkClick r:id="" action="ppaction://media"/>
            <a:extLst>
              <a:ext uri="{FF2B5EF4-FFF2-40B4-BE49-F238E27FC236}">
                <a16:creationId xmlns:a16="http://schemas.microsoft.com/office/drawing/2014/main" id="{15CE1BD3-849F-4B03-B6EE-053DD0ADB561}"/>
              </a:ext>
            </a:extLst>
          </p:cNvPr>
          <p:cNvPicPr>
            <a:picLocks noChangeAspect="1"/>
          </p:cNvPicPr>
          <p:nvPr>
            <a:videoFile r:link="rId1"/>
            <p:extLst>
              <p:ext uri="{DAA4B4D4-6D71-4841-9C94-3DE7FCFB9230}">
                <p14:media xmlns:p14="http://schemas.microsoft.com/office/powerpoint/2010/main" r:embed="rId7">
                  <p14:trim st="2100" end="2662"/>
                </p14:media>
              </p:ext>
            </p:extLst>
          </p:nvPr>
        </p:nvPicPr>
        <p:blipFill>
          <a:blip r:embed="rId18"/>
          <a:stretch>
            <a:fillRect/>
          </a:stretch>
        </p:blipFill>
        <p:spPr>
          <a:xfrm>
            <a:off x="2685512" y="859485"/>
            <a:ext cx="2263342" cy="1844656"/>
          </a:xfrm>
          <a:prstGeom prst="rect">
            <a:avLst/>
          </a:prstGeom>
        </p:spPr>
      </p:pic>
      <p:pic>
        <p:nvPicPr>
          <p:cNvPr id="11" name="vid1">
            <a:hlinkClick r:id="" action="ppaction://media"/>
            <a:extLst>
              <a:ext uri="{FF2B5EF4-FFF2-40B4-BE49-F238E27FC236}">
                <a16:creationId xmlns:a16="http://schemas.microsoft.com/office/drawing/2014/main" id="{67199271-B770-4FC5-9248-7C55739F5257}"/>
              </a:ext>
            </a:extLst>
          </p:cNvPr>
          <p:cNvPicPr>
            <a:picLocks noChangeAspect="1"/>
          </p:cNvPicPr>
          <p:nvPr>
            <a:videoFile r:link="rId1"/>
            <p:extLst>
              <p:ext uri="{DAA4B4D4-6D71-4841-9C94-3DE7FCFB9230}">
                <p14:media xmlns:p14="http://schemas.microsoft.com/office/powerpoint/2010/main" r:embed="rId8">
                  <p14:trim st="2029"/>
                </p14:media>
              </p:ext>
            </p:extLst>
          </p:nvPr>
        </p:nvPicPr>
        <p:blipFill>
          <a:blip r:embed="rId19"/>
          <a:stretch>
            <a:fillRect/>
          </a:stretch>
        </p:blipFill>
        <p:spPr>
          <a:xfrm>
            <a:off x="5821532" y="861581"/>
            <a:ext cx="2263342" cy="1836642"/>
          </a:xfrm>
          <a:prstGeom prst="rect">
            <a:avLst/>
          </a:prstGeom>
        </p:spPr>
      </p:pic>
      <p:sp>
        <p:nvSpPr>
          <p:cNvPr id="13" name="Footer Placeholder 7">
            <a:extLst>
              <a:ext uri="{FF2B5EF4-FFF2-40B4-BE49-F238E27FC236}">
                <a16:creationId xmlns:a16="http://schemas.microsoft.com/office/drawing/2014/main" id="{57878E07-9C4A-4B9B-8D1E-917766224925}"/>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4" name="Slide Number Placeholder 6">
            <a:extLst>
              <a:ext uri="{FF2B5EF4-FFF2-40B4-BE49-F238E27FC236}">
                <a16:creationId xmlns:a16="http://schemas.microsoft.com/office/drawing/2014/main" id="{68D5CFD1-2973-49A3-B40C-C421C66A7601}"/>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31</a:t>
            </a:r>
          </a:p>
        </p:txBody>
      </p:sp>
      <p:pic>
        <p:nvPicPr>
          <p:cNvPr id="19" name="vid2320x240">
            <a:hlinkClick r:id="" action="ppaction://media"/>
            <a:extLst>
              <a:ext uri="{FF2B5EF4-FFF2-40B4-BE49-F238E27FC236}">
                <a16:creationId xmlns:a16="http://schemas.microsoft.com/office/drawing/2014/main" id="{203D9B7B-B26B-448D-90EB-B1F5287145D1}"/>
              </a:ext>
            </a:extLst>
          </p:cNvPr>
          <p:cNvPicPr>
            <a:picLocks noChangeAspect="1"/>
          </p:cNvPicPr>
          <p:nvPr>
            <a:videoFile r:link="rId1"/>
            <p:extLst>
              <p:ext uri="{DAA4B4D4-6D71-4841-9C94-3DE7FCFB9230}">
                <p14:media xmlns:p14="http://schemas.microsoft.com/office/powerpoint/2010/main" r:embed="rId9">
                  <p14:trim st="1118"/>
                </p14:media>
              </p:ext>
            </p:extLst>
          </p:nvPr>
        </p:nvPicPr>
        <p:blipFill>
          <a:blip r:embed="rId20"/>
          <a:stretch>
            <a:fillRect/>
          </a:stretch>
        </p:blipFill>
        <p:spPr>
          <a:xfrm>
            <a:off x="8957553" y="859485"/>
            <a:ext cx="2361159" cy="1844656"/>
          </a:xfrm>
          <a:prstGeom prst="rect">
            <a:avLst/>
          </a:prstGeom>
        </p:spPr>
      </p:pic>
      <p:pic>
        <p:nvPicPr>
          <p:cNvPr id="20" name="vid3track1">
            <a:hlinkClick r:id="" action="ppaction://media"/>
            <a:extLst>
              <a:ext uri="{FF2B5EF4-FFF2-40B4-BE49-F238E27FC236}">
                <a16:creationId xmlns:a16="http://schemas.microsoft.com/office/drawing/2014/main" id="{35D28E6F-4098-4F9E-81DD-EB84259E6DAB}"/>
              </a:ext>
            </a:extLst>
          </p:cNvPr>
          <p:cNvPicPr>
            <a:picLocks noChangeAspect="1"/>
          </p:cNvPicPr>
          <p:nvPr>
            <a:videoFile r:link="rId11"/>
            <p:extLst>
              <p:ext uri="{DAA4B4D4-6D71-4841-9C94-3DE7FCFB9230}">
                <p14:media xmlns:p14="http://schemas.microsoft.com/office/powerpoint/2010/main" r:embed="rId10"/>
              </p:ext>
            </p:extLst>
          </p:nvPr>
        </p:nvPicPr>
        <p:blipFill>
          <a:blip r:embed="rId21"/>
          <a:stretch>
            <a:fillRect/>
          </a:stretch>
        </p:blipFill>
        <p:spPr>
          <a:xfrm>
            <a:off x="8957551" y="4561451"/>
            <a:ext cx="2361159" cy="1705115"/>
          </a:xfrm>
          <a:prstGeom prst="rect">
            <a:avLst/>
          </a:prstGeom>
        </p:spPr>
      </p:pic>
      <p:pic>
        <p:nvPicPr>
          <p:cNvPr id="21" name="vid1track2">
            <a:hlinkClick r:id="" action="ppaction://media"/>
            <a:extLst>
              <a:ext uri="{FF2B5EF4-FFF2-40B4-BE49-F238E27FC236}">
                <a16:creationId xmlns:a16="http://schemas.microsoft.com/office/drawing/2014/main" id="{F18C3722-C44A-4F4E-889E-F9DA4FD1F269}"/>
              </a:ext>
            </a:extLst>
          </p:cNvPr>
          <p:cNvPicPr>
            <a:picLocks noChangeAspect="1"/>
          </p:cNvPicPr>
          <p:nvPr>
            <a:videoFile r:link="rId1"/>
            <p:extLst>
              <p:ext uri="{DAA4B4D4-6D71-4841-9C94-3DE7FCFB9230}">
                <p14:media xmlns:p14="http://schemas.microsoft.com/office/powerpoint/2010/main" r:embed="rId12">
                  <p14:trim end="2766"/>
                </p14:media>
              </p:ext>
            </p:extLst>
          </p:nvPr>
        </p:nvPicPr>
        <p:blipFill>
          <a:blip r:embed="rId22"/>
          <a:stretch>
            <a:fillRect/>
          </a:stretch>
        </p:blipFill>
        <p:spPr>
          <a:xfrm>
            <a:off x="5821531" y="4562413"/>
            <a:ext cx="2263343" cy="1705115"/>
          </a:xfrm>
          <a:prstGeom prst="rect">
            <a:avLst/>
          </a:prstGeom>
        </p:spPr>
      </p:pic>
      <p:pic>
        <p:nvPicPr>
          <p:cNvPr id="22" name="vid4track2">
            <a:hlinkClick r:id="" action="ppaction://media"/>
            <a:extLst>
              <a:ext uri="{FF2B5EF4-FFF2-40B4-BE49-F238E27FC236}">
                <a16:creationId xmlns:a16="http://schemas.microsoft.com/office/drawing/2014/main" id="{1A2E0306-749E-4231-BB47-80CF94CF7AF5}"/>
              </a:ext>
            </a:extLst>
          </p:cNvPr>
          <p:cNvPicPr>
            <a:picLocks noChangeAspect="1"/>
          </p:cNvPicPr>
          <p:nvPr>
            <a:videoFile r:link="rId1"/>
            <p:extLst>
              <p:ext uri="{DAA4B4D4-6D71-4841-9C94-3DE7FCFB9230}">
                <p14:media xmlns:p14="http://schemas.microsoft.com/office/powerpoint/2010/main" r:embed="rId13">
                  <p14:trim end="1162"/>
                </p14:media>
              </p:ext>
            </p:extLst>
          </p:nvPr>
        </p:nvPicPr>
        <p:blipFill>
          <a:blip r:embed="rId23"/>
          <a:stretch>
            <a:fillRect/>
          </a:stretch>
        </p:blipFill>
        <p:spPr>
          <a:xfrm>
            <a:off x="2685512" y="4562413"/>
            <a:ext cx="2263342" cy="1705115"/>
          </a:xfrm>
          <a:prstGeom prst="rect">
            <a:avLst/>
          </a:prstGeom>
        </p:spPr>
      </p:pic>
      <p:sp>
        <p:nvSpPr>
          <p:cNvPr id="23" name="TextBox 22">
            <a:extLst>
              <a:ext uri="{FF2B5EF4-FFF2-40B4-BE49-F238E27FC236}">
                <a16:creationId xmlns:a16="http://schemas.microsoft.com/office/drawing/2014/main" id="{946D4E53-940F-4AD3-8B69-EF895CD2DC20}"/>
              </a:ext>
            </a:extLst>
          </p:cNvPr>
          <p:cNvSpPr txBox="1"/>
          <p:nvPr/>
        </p:nvSpPr>
        <p:spPr>
          <a:xfrm>
            <a:off x="376300" y="1630245"/>
            <a:ext cx="1683276"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Input video</a:t>
            </a:r>
          </a:p>
        </p:txBody>
      </p:sp>
      <p:sp>
        <p:nvSpPr>
          <p:cNvPr id="24" name="TextBox 23">
            <a:extLst>
              <a:ext uri="{FF2B5EF4-FFF2-40B4-BE49-F238E27FC236}">
                <a16:creationId xmlns:a16="http://schemas.microsoft.com/office/drawing/2014/main" id="{9F8F79B1-0FAC-4761-ACA3-890525A50D94}"/>
              </a:ext>
            </a:extLst>
          </p:cNvPr>
          <p:cNvSpPr txBox="1"/>
          <p:nvPr/>
        </p:nvSpPr>
        <p:spPr>
          <a:xfrm>
            <a:off x="302192" y="3361408"/>
            <a:ext cx="1757384"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SSR output</a:t>
            </a:r>
          </a:p>
        </p:txBody>
      </p:sp>
      <p:sp>
        <p:nvSpPr>
          <p:cNvPr id="25" name="TextBox 24">
            <a:extLst>
              <a:ext uri="{FF2B5EF4-FFF2-40B4-BE49-F238E27FC236}">
                <a16:creationId xmlns:a16="http://schemas.microsoft.com/office/drawing/2014/main" id="{E19E6F8C-0301-482A-9D6E-3BAE8FCF6662}"/>
              </a:ext>
            </a:extLst>
          </p:cNvPr>
          <p:cNvSpPr txBox="1"/>
          <p:nvPr/>
        </p:nvSpPr>
        <p:spPr>
          <a:xfrm>
            <a:off x="232762" y="5169832"/>
            <a:ext cx="1826814"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MSR output</a:t>
            </a:r>
          </a:p>
        </p:txBody>
      </p:sp>
      <p:sp>
        <p:nvSpPr>
          <p:cNvPr id="26" name="Title 1">
            <a:extLst>
              <a:ext uri="{FF2B5EF4-FFF2-40B4-BE49-F238E27FC236}">
                <a16:creationId xmlns:a16="http://schemas.microsoft.com/office/drawing/2014/main" id="{94D7D79E-FB5A-4CBE-8AB2-C3571FF3A74B}"/>
              </a:ext>
            </a:extLst>
          </p:cNvPr>
          <p:cNvSpPr txBox="1">
            <a:spLocks/>
          </p:cNvSpPr>
          <p:nvPr/>
        </p:nvSpPr>
        <p:spPr>
          <a:xfrm>
            <a:off x="-5300" y="-21705"/>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err="1">
                <a:solidFill>
                  <a:srgbClr val="FFFF00"/>
                </a:solidFill>
                <a:latin typeface="Times New Roman" panose="02020603050405020304" pitchFamily="18" charset="0"/>
                <a:cs typeface="Times New Roman" panose="02020603050405020304" pitchFamily="18" charset="0"/>
              </a:rPr>
              <a:t>Retinex</a:t>
            </a:r>
            <a:r>
              <a:rPr lang="en-US" cap="small" dirty="0">
                <a:solidFill>
                  <a:srgbClr val="FFFF00"/>
                </a:solidFill>
                <a:latin typeface="Times New Roman" panose="02020603050405020304" pitchFamily="18" charset="0"/>
                <a:cs typeface="Times New Roman" panose="02020603050405020304" pitchFamily="18" charset="0"/>
              </a:rPr>
              <a:t> with Tracking</a:t>
            </a:r>
          </a:p>
        </p:txBody>
      </p:sp>
    </p:spTree>
    <p:extLst>
      <p:ext uri="{BB962C8B-B14F-4D97-AF65-F5344CB8AC3E}">
        <p14:creationId xmlns:p14="http://schemas.microsoft.com/office/powerpoint/2010/main" val="283151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par>
                                <p:cTn id="7" presetID="2" presetClass="mediacall" presetSubtype="0" fill="hold" nodeType="withEffect">
                                  <p:stCondLst>
                                    <p:cond delay="0"/>
                                  </p:stCondLst>
                                  <p:childTnLst>
                                    <p:cmd type="call" cmd="togglePause">
                                      <p:cBhvr>
                                        <p:cTn id="8" dur="1" fill="hold"/>
                                        <p:tgtEl>
                                          <p:spTgt spid="8"/>
                                        </p:tgtEl>
                                      </p:cBhvr>
                                    </p:cmd>
                                  </p:childTnLst>
                                </p:cTn>
                              </p:par>
                              <p:par>
                                <p:cTn id="9" presetID="2" presetClass="mediacall" presetSubtype="0" fill="hold" nodeType="withEffect">
                                  <p:stCondLst>
                                    <p:cond delay="0"/>
                                  </p:stCondLst>
                                  <p:childTnLst>
                                    <p:cmd type="call" cmd="togglePause">
                                      <p:cBhvr>
                                        <p:cTn id="10" dur="1" fill="hold"/>
                                        <p:tgtEl>
                                          <p:spTgt spid="9"/>
                                        </p:tgtEl>
                                      </p:cBhvr>
                                    </p:cmd>
                                  </p:childTnLst>
                                </p:cTn>
                              </p:par>
                              <p:par>
                                <p:cTn id="11" presetID="2" presetClass="mediacall" presetSubtype="0" fill="hold" nodeType="withEffect">
                                  <p:stCondLst>
                                    <p:cond delay="0"/>
                                  </p:stCondLst>
                                  <p:childTnLst>
                                    <p:cmd type="call" cmd="togglePause">
                                      <p:cBhvr>
                                        <p:cTn id="12" dur="1" fill="hold"/>
                                        <p:tgtEl>
                                          <p:spTgt spid="10"/>
                                        </p:tgtEl>
                                      </p:cBhvr>
                                    </p:cmd>
                                  </p:childTnLst>
                                </p:cTn>
                              </p:par>
                              <p:par>
                                <p:cTn id="13" presetID="2" presetClass="mediacall" presetSubtype="0" fill="hold" nodeType="withEffect">
                                  <p:stCondLst>
                                    <p:cond delay="0"/>
                                  </p:stCondLst>
                                  <p:childTnLst>
                                    <p:cmd type="call" cmd="togglePause">
                                      <p:cBhvr>
                                        <p:cTn id="14" dur="1" fill="hold"/>
                                        <p:tgtEl>
                                          <p:spTgt spid="11"/>
                                        </p:tgtEl>
                                      </p:cBhvr>
                                    </p:cmd>
                                  </p:childTnLst>
                                </p:cTn>
                              </p:par>
                              <p:par>
                                <p:cTn id="15" presetID="2" presetClass="mediacall" presetSubtype="0" fill="hold" nodeType="withEffect">
                                  <p:stCondLst>
                                    <p:cond delay="0"/>
                                  </p:stCondLst>
                                  <p:childTnLst>
                                    <p:cmd type="call" cmd="togglePause">
                                      <p:cBhvr>
                                        <p:cTn id="16" dur="1" fill="hold"/>
                                        <p:tgtEl>
                                          <p:spTgt spid="19"/>
                                        </p:tgtEl>
                                      </p:cBhvr>
                                    </p:cmd>
                                  </p:childTnLst>
                                </p:cTn>
                              </p:par>
                              <p:par>
                                <p:cTn id="17" presetID="2" presetClass="mediacall" presetSubtype="0" fill="hold" nodeType="withEffect">
                                  <p:stCondLst>
                                    <p:cond delay="0"/>
                                  </p:stCondLst>
                                  <p:childTnLst>
                                    <p:cmd type="call" cmd="togglePause">
                                      <p:cBhvr>
                                        <p:cTn id="18" dur="1" fill="hold"/>
                                        <p:tgtEl>
                                          <p:spTgt spid="20"/>
                                        </p:tgtEl>
                                      </p:cBhvr>
                                    </p:cmd>
                                  </p:childTnLst>
                                </p:cTn>
                              </p:par>
                              <p:par>
                                <p:cTn id="19" presetID="2" presetClass="mediacall" presetSubtype="0" fill="hold" nodeType="withEffect">
                                  <p:stCondLst>
                                    <p:cond delay="0"/>
                                  </p:stCondLst>
                                  <p:childTnLst>
                                    <p:cmd type="call" cmd="togglePause">
                                      <p:cBhvr>
                                        <p:cTn id="20" dur="1" fill="hold"/>
                                        <p:tgtEl>
                                          <p:spTgt spid="21"/>
                                        </p:tgtEl>
                                      </p:cBhvr>
                                    </p:cmd>
                                  </p:childTnLst>
                                </p:cTn>
                              </p:par>
                              <p:par>
                                <p:cTn id="21" presetID="2" presetClass="mediacall" presetSubtype="0" fill="hold" nodeType="withEffect">
                                  <p:stCondLst>
                                    <p:cond delay="0"/>
                                  </p:stCondLst>
                                  <p:childTnLst>
                                    <p:cmd type="call" cmd="togglePause">
                                      <p:cBhvr>
                                        <p:cTn id="22"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repeatCount="indefinite" fill="hold" display="0">
                  <p:stCondLst>
                    <p:cond delay="indefinite"/>
                  </p:stCondLst>
                </p:cTn>
                <p:tgtEl>
                  <p:spTgt spid="7"/>
                </p:tgtEl>
              </p:cMediaNode>
            </p:video>
            <p:video>
              <p:cMediaNode vol="80000" mute="1">
                <p:cTn id="24" repeatCount="indefinite" fill="hold" display="0">
                  <p:stCondLst>
                    <p:cond delay="indefinite"/>
                  </p:stCondLst>
                </p:cTn>
                <p:tgtEl>
                  <p:spTgt spid="8"/>
                </p:tgtEl>
              </p:cMediaNode>
            </p:video>
            <p:video>
              <p:cMediaNode vol="80000" mute="1">
                <p:cTn id="25" repeatCount="indefinite" fill="hold" display="0">
                  <p:stCondLst>
                    <p:cond delay="indefinite"/>
                  </p:stCondLst>
                </p:cTn>
                <p:tgtEl>
                  <p:spTgt spid="9"/>
                </p:tgtEl>
              </p:cMediaNode>
            </p:video>
            <p:video>
              <p:cMediaNode vol="80000" mute="1">
                <p:cTn id="26" repeatCount="indefinite" fill="hold" display="0">
                  <p:stCondLst>
                    <p:cond delay="indefinite"/>
                  </p:stCondLst>
                </p:cTn>
                <p:tgtEl>
                  <p:spTgt spid="10"/>
                </p:tgtEl>
              </p:cMediaNode>
            </p:video>
            <p:video>
              <p:cMediaNode vol="80000" mute="1">
                <p:cTn id="27" repeatCount="indefinite" fill="hold" display="0">
                  <p:stCondLst>
                    <p:cond delay="indefinite"/>
                  </p:stCondLst>
                </p:cTn>
                <p:tgtEl>
                  <p:spTgt spid="11"/>
                </p:tgtEl>
              </p:cMediaNode>
            </p:video>
            <p:video>
              <p:cMediaNode vol="80000" mute="1">
                <p:cTn id="28" repeatCount="indefinite" fill="hold" display="0">
                  <p:stCondLst>
                    <p:cond delay="indefinite"/>
                  </p:stCondLst>
                </p:cTn>
                <p:tgtEl>
                  <p:spTgt spid="19"/>
                </p:tgtEl>
              </p:cMediaNode>
            </p:video>
            <p:video>
              <p:cMediaNode vol="80000" mute="1">
                <p:cTn id="29" repeatCount="indefinite" fill="hold" display="0">
                  <p:stCondLst>
                    <p:cond delay="indefinite"/>
                  </p:stCondLst>
                </p:cTn>
                <p:tgtEl>
                  <p:spTgt spid="20"/>
                </p:tgtEl>
              </p:cMediaNode>
            </p:video>
            <p:video>
              <p:cMediaNode vol="80000" mute="1">
                <p:cTn id="30" repeatCount="indefinite" fill="hold" display="0">
                  <p:stCondLst>
                    <p:cond delay="indefinite"/>
                  </p:stCondLst>
                </p:cTn>
                <p:tgtEl>
                  <p:spTgt spid="21"/>
                </p:tgtEl>
              </p:cMediaNode>
            </p:video>
            <p:video>
              <p:cMediaNode vol="80000" mute="1">
                <p:cTn id="31" repeatCount="indefinite" fill="hold" display="0">
                  <p:stCondLst>
                    <p:cond delay="indefinite"/>
                  </p:stCondLst>
                </p:cTn>
                <p:tgtEl>
                  <p:spTgt spid="2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49B37B0-FE9B-4867-8E9D-9075E8691D79}"/>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E0584C99-B6E7-45DC-AD68-EF5808274CE7}"/>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5C2386C2-9070-4013-BB15-20E8D75D6C61}"/>
              </a:ext>
            </a:extLst>
          </p:cNvPr>
          <p:cNvSpPr>
            <a:spLocks noGrp="1"/>
          </p:cNvSpPr>
          <p:nvPr>
            <p:ph type="sldNum" sz="quarter" idx="12"/>
          </p:nvPr>
        </p:nvSpPr>
        <p:spPr/>
        <p:txBody>
          <a:bodyPr/>
          <a:lstStyle/>
          <a:p>
            <a:fld id="{16197141-18D8-49ED-8D44-6CAFAA373FE9}" type="slidenum">
              <a:rPr lang="en-US" smtClean="0"/>
              <a:t>33</a:t>
            </a:fld>
            <a:endParaRPr lang="en-US"/>
          </a:p>
        </p:txBody>
      </p:sp>
      <p:sp>
        <p:nvSpPr>
          <p:cNvPr id="8" name="Footer Placeholder 7">
            <a:extLst>
              <a:ext uri="{FF2B5EF4-FFF2-40B4-BE49-F238E27FC236}">
                <a16:creationId xmlns:a16="http://schemas.microsoft.com/office/drawing/2014/main" id="{9D2EE1AB-2D36-463F-8260-26228E6BB5CE}"/>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9" name="TextBox 8">
            <a:extLst>
              <a:ext uri="{FF2B5EF4-FFF2-40B4-BE49-F238E27FC236}">
                <a16:creationId xmlns:a16="http://schemas.microsoft.com/office/drawing/2014/main" id="{519E1949-890C-460F-A257-100D7E642AC8}"/>
              </a:ext>
            </a:extLst>
          </p:cNvPr>
          <p:cNvSpPr txBox="1"/>
          <p:nvPr/>
        </p:nvSpPr>
        <p:spPr>
          <a:xfrm>
            <a:off x="235418" y="2220568"/>
            <a:ext cx="7813833" cy="2677656"/>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From the following research conducted we successfully drafted a research paper titled as</a:t>
            </a:r>
          </a:p>
          <a:p>
            <a:pPr algn="ctr"/>
            <a:endParaRPr lang="en-US" sz="2400" dirty="0">
              <a:latin typeface="Times New Roman" panose="02020603050405020304" pitchFamily="18" charset="0"/>
              <a:cs typeface="Times New Roman" panose="02020603050405020304" pitchFamily="18" charset="0"/>
            </a:endParaRPr>
          </a:p>
          <a:p>
            <a:pPr algn="ctr"/>
            <a:r>
              <a:rPr lang="en-US" sz="3200" b="1" dirty="0">
                <a:latin typeface="Times New Roman" panose="02020603050405020304" pitchFamily="18" charset="0"/>
                <a:cs typeface="Times New Roman" panose="02020603050405020304" pitchFamily="18" charset="0"/>
              </a:rPr>
              <a:t>Real-time Performance Analysis of </a:t>
            </a:r>
            <a:r>
              <a:rPr lang="en-US" sz="3200" b="1" dirty="0" err="1">
                <a:latin typeface="Times New Roman" panose="02020603050405020304" pitchFamily="18" charset="0"/>
                <a:cs typeface="Times New Roman" panose="02020603050405020304" pitchFamily="18" charset="0"/>
              </a:rPr>
              <a:t>Retinex</a:t>
            </a:r>
            <a:r>
              <a:rPr lang="en-US" sz="3200" b="1" dirty="0">
                <a:latin typeface="Times New Roman" panose="02020603050405020304" pitchFamily="18" charset="0"/>
                <a:cs typeface="Times New Roman" panose="02020603050405020304" pitchFamily="18" charset="0"/>
              </a:rPr>
              <a:t> Algorithm  on Embedded Boards for Robotics Application</a:t>
            </a:r>
          </a:p>
        </p:txBody>
      </p:sp>
      <p:sp>
        <p:nvSpPr>
          <p:cNvPr id="10" name="Slide Number Placeholder 6">
            <a:extLst>
              <a:ext uri="{FF2B5EF4-FFF2-40B4-BE49-F238E27FC236}">
                <a16:creationId xmlns:a16="http://schemas.microsoft.com/office/drawing/2014/main" id="{E98A2ACB-55D4-4F20-9332-B6D9A0003EE6}"/>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32</a:t>
            </a:r>
          </a:p>
        </p:txBody>
      </p:sp>
      <p:sp>
        <p:nvSpPr>
          <p:cNvPr id="11" name="Title 1">
            <a:extLst>
              <a:ext uri="{FF2B5EF4-FFF2-40B4-BE49-F238E27FC236}">
                <a16:creationId xmlns:a16="http://schemas.microsoft.com/office/drawing/2014/main" id="{5D6DED3F-99CC-4F40-86B8-1B831F893C87}"/>
              </a:ext>
            </a:extLst>
          </p:cNvPr>
          <p:cNvSpPr txBox="1">
            <a:spLocks/>
          </p:cNvSpPr>
          <p:nvPr/>
        </p:nvSpPr>
        <p:spPr>
          <a:xfrm>
            <a:off x="0" y="-1452"/>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Research Outcome</a:t>
            </a:r>
          </a:p>
        </p:txBody>
      </p:sp>
      <p:pic>
        <p:nvPicPr>
          <p:cNvPr id="12" name="Picture 11">
            <a:extLst>
              <a:ext uri="{FF2B5EF4-FFF2-40B4-BE49-F238E27FC236}">
                <a16:creationId xmlns:a16="http://schemas.microsoft.com/office/drawing/2014/main" id="{2CC027CA-A199-411F-9251-F647C98CB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4203" y="771269"/>
            <a:ext cx="3812379" cy="5447546"/>
          </a:xfrm>
          <a:prstGeom prst="rect">
            <a:avLst/>
          </a:prstGeom>
        </p:spPr>
      </p:pic>
    </p:spTree>
    <p:extLst>
      <p:ext uri="{BB962C8B-B14F-4D97-AF65-F5344CB8AC3E}">
        <p14:creationId xmlns:p14="http://schemas.microsoft.com/office/powerpoint/2010/main" val="1656164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34</a:t>
            </a:fld>
            <a:endParaRPr lang="en-US"/>
          </a:p>
        </p:txBody>
      </p:sp>
      <p:sp>
        <p:nvSpPr>
          <p:cNvPr id="8"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9"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33</a:t>
            </a:r>
          </a:p>
        </p:txBody>
      </p:sp>
      <p:sp>
        <p:nvSpPr>
          <p:cNvPr id="10" name="TextBox 9"/>
          <p:cNvSpPr txBox="1"/>
          <p:nvPr/>
        </p:nvSpPr>
        <p:spPr>
          <a:xfrm>
            <a:off x="685800" y="1325168"/>
            <a:ext cx="10455965" cy="4893647"/>
          </a:xfrm>
          <a:prstGeom prst="rect">
            <a:avLst/>
          </a:prstGeom>
          <a:noFill/>
        </p:spPr>
        <p:txBody>
          <a:bodyPr wrap="square" rtlCol="0">
            <a:spAutoFit/>
          </a:bodyPr>
          <a:lstStyle/>
          <a:p>
            <a:pPr marL="285750" indent="-285750">
              <a:buFont typeface="Wingdings" panose="05000000000000000000" pitchFamily="2" charset="2"/>
              <a:buChar char="Ø"/>
            </a:pPr>
            <a:r>
              <a:rPr lang="en-US" sz="2600" dirty="0">
                <a:latin typeface="Calisto MT" panose="02040603050505030304" pitchFamily="18" charset="0"/>
                <a:cs typeface="Times New Roman" panose="02020603050405020304" pitchFamily="18" charset="0"/>
              </a:rPr>
              <a:t>With respect to time constraints SSR achieves greater FPS than MSR and it runs in real-time compared to MSR and MSRCR.</a:t>
            </a:r>
          </a:p>
          <a:p>
            <a:endParaRPr lang="en-US" sz="2600" dirty="0">
              <a:latin typeface="Calisto MT" panose="02040603050505030304" pitchFamily="18" charset="0"/>
              <a:cs typeface="Times New Roman" panose="02020603050405020304" pitchFamily="18" charset="0"/>
            </a:endParaRPr>
          </a:p>
          <a:p>
            <a:pPr marL="285750" indent="-285750">
              <a:buFont typeface="Wingdings" panose="05000000000000000000" pitchFamily="2" charset="2"/>
              <a:buChar char="Ø"/>
            </a:pPr>
            <a:r>
              <a:rPr lang="en-US" sz="2600" dirty="0">
                <a:latin typeface="Calisto MT" panose="02040603050505030304" pitchFamily="18" charset="0"/>
                <a:cs typeface="Times New Roman" panose="02020603050405020304" pitchFamily="18" charset="0"/>
              </a:rPr>
              <a:t>With respect to quality of the output images MSRCR has better quality in terms of brightness compared to SSR and MSR.</a:t>
            </a:r>
          </a:p>
          <a:p>
            <a:endParaRPr lang="en-US" sz="2600" dirty="0">
              <a:latin typeface="Calisto MT" panose="02040603050505030304" pitchFamily="18" charset="0"/>
              <a:cs typeface="Times New Roman" panose="02020603050405020304" pitchFamily="18" charset="0"/>
            </a:endParaRPr>
          </a:p>
          <a:p>
            <a:pPr marL="285750" indent="-285750">
              <a:buFont typeface="Wingdings" panose="05000000000000000000" pitchFamily="2" charset="2"/>
              <a:buChar char="Ø"/>
            </a:pPr>
            <a:r>
              <a:rPr lang="en-US" sz="2600" dirty="0">
                <a:latin typeface="Calisto MT" panose="02040603050505030304" pitchFamily="18" charset="0"/>
                <a:cs typeface="Times New Roman" panose="02020603050405020304" pitchFamily="18" charset="0"/>
              </a:rPr>
              <a:t>We can achieve higher FPS with Heterogeneous Computation given that communication time between CPU and GPU can be decreased.</a:t>
            </a:r>
          </a:p>
          <a:p>
            <a:endParaRPr lang="en-US" sz="2600" dirty="0">
              <a:latin typeface="Calisto MT" panose="02040603050505030304" pitchFamily="18" charset="0"/>
              <a:cs typeface="Times New Roman" panose="02020603050405020304" pitchFamily="18" charset="0"/>
            </a:endParaRPr>
          </a:p>
          <a:p>
            <a:pPr marL="285750" indent="-285750">
              <a:buFont typeface="Wingdings" panose="05000000000000000000" pitchFamily="2" charset="2"/>
              <a:buChar char="Ø"/>
            </a:pPr>
            <a:r>
              <a:rPr lang="en-US" sz="2600" dirty="0">
                <a:latin typeface="Calisto MT" panose="02040603050505030304" pitchFamily="18" charset="0"/>
                <a:cs typeface="Times New Roman" panose="02020603050405020304" pitchFamily="18" charset="0"/>
              </a:rPr>
              <a:t>CPU of UDOO x86 is more powerful than the Jetson TK1, but if we can utilize the full capability of the CPU-GPU on Jetson TK1 through Heterogeneous computing, then it can outperform UDOO x86</a:t>
            </a:r>
          </a:p>
        </p:txBody>
      </p:sp>
      <p:sp>
        <p:nvSpPr>
          <p:cNvPr id="11" name="Title 1">
            <a:extLst>
              <a:ext uri="{FF2B5EF4-FFF2-40B4-BE49-F238E27FC236}">
                <a16:creationId xmlns:a16="http://schemas.microsoft.com/office/drawing/2014/main" id="{9373E92C-BADE-46E4-AB16-01E71657B169}"/>
              </a:ext>
            </a:extLst>
          </p:cNvPr>
          <p:cNvSpPr txBox="1">
            <a:spLocks/>
          </p:cNvSpPr>
          <p:nvPr/>
        </p:nvSpPr>
        <p:spPr>
          <a:xfrm>
            <a:off x="0" y="-18778"/>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1424514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p:cNvSpPr>
            <a:spLocks noGrp="1"/>
          </p:cNvSpPr>
          <p:nvPr>
            <p:ph type="ftr" sz="quarter" idx="11"/>
          </p:nvPr>
        </p:nvSpPr>
        <p:spPr/>
        <p:txBody>
          <a:bodyPr/>
          <a:lstStyle/>
          <a:p>
            <a:r>
              <a:rPr lang="en-US"/>
              <a:t>CENTER FOR ROBOTICS RESEARCH</a:t>
            </a:r>
          </a:p>
        </p:txBody>
      </p:sp>
      <p:sp>
        <p:nvSpPr>
          <p:cNvPr id="6" name="Slide Number Placeholder 5"/>
          <p:cNvSpPr>
            <a:spLocks noGrp="1"/>
          </p:cNvSpPr>
          <p:nvPr>
            <p:ph type="sldNum" sz="quarter" idx="12"/>
          </p:nvPr>
        </p:nvSpPr>
        <p:spPr/>
        <p:txBody>
          <a:bodyPr/>
          <a:lstStyle/>
          <a:p>
            <a:fld id="{16197141-18D8-49ED-8D44-6CAFAA373FE9}" type="slidenum">
              <a:rPr lang="en-US" smtClean="0"/>
              <a:t>35</a:t>
            </a:fld>
            <a:endParaRPr lang="en-US"/>
          </a:p>
        </p:txBody>
      </p:sp>
      <p:sp>
        <p:nvSpPr>
          <p:cNvPr id="7" name="Rectangle 6"/>
          <p:cNvSpPr/>
          <p:nvPr/>
        </p:nvSpPr>
        <p:spPr>
          <a:xfrm>
            <a:off x="1" y="701398"/>
            <a:ext cx="12293600" cy="5816977"/>
          </a:xfrm>
          <a:prstGeom prst="rect">
            <a:avLst/>
          </a:prstGeom>
        </p:spPr>
        <p:txBody>
          <a:bodyPr wrap="square">
            <a:spAutoFit/>
          </a:bodyPr>
          <a:lstStyle/>
          <a:p>
            <a:pPr>
              <a:tabLst>
                <a:tab pos="2238375" algn="l"/>
              </a:tabLst>
            </a:pPr>
            <a:r>
              <a:rPr lang="en-IN" sz="1600" b="1" dirty="0">
                <a:latin typeface="Calisto MT" panose="02040603050505030304" pitchFamily="18" charset="0"/>
                <a:ea typeface="Times New Roman" panose="02020603050405020304" pitchFamily="18" charset="0"/>
              </a:rPr>
              <a:t>[1]</a:t>
            </a:r>
            <a:r>
              <a:rPr lang="en-IN" sz="1600" dirty="0">
                <a:latin typeface="Calisto MT" panose="02040603050505030304" pitchFamily="18" charset="0"/>
                <a:ea typeface="Times New Roman" panose="02020603050405020304" pitchFamily="18" charset="0"/>
              </a:rPr>
              <a:t> Lightness and Retinex Theory, Edwin H. Land and John J. McCann, Polaroid Corporation, Cambridge, Massachusetts 02139</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dirty="0">
                <a:latin typeface="Calisto MT" panose="02040603050505030304" pitchFamily="18" charset="0"/>
                <a:ea typeface="Times New Roman" panose="02020603050405020304" pitchFamily="18" charset="0"/>
              </a:rPr>
              <a:t> </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b="1" dirty="0">
                <a:latin typeface="Calisto MT" panose="02040603050505030304" pitchFamily="18" charset="0"/>
                <a:ea typeface="Times New Roman" panose="02020603050405020304" pitchFamily="18" charset="0"/>
              </a:rPr>
              <a:t>[2]</a:t>
            </a:r>
            <a:r>
              <a:rPr lang="en-IN" sz="1600" dirty="0">
                <a:latin typeface="Calisto MT" panose="02040603050505030304" pitchFamily="18" charset="0"/>
                <a:ea typeface="Times New Roman" panose="02020603050405020304" pitchFamily="18" charset="0"/>
              </a:rPr>
              <a:t> </a:t>
            </a:r>
            <a:r>
              <a:rPr lang="en-IN" sz="1600" dirty="0" err="1">
                <a:latin typeface="Calisto MT" panose="02040603050505030304" pitchFamily="18" charset="0"/>
                <a:ea typeface="Times New Roman" panose="02020603050405020304" pitchFamily="18" charset="0"/>
              </a:rPr>
              <a:t>Dr.</a:t>
            </a:r>
            <a:r>
              <a:rPr lang="en-IN" sz="1600" dirty="0">
                <a:latin typeface="Calisto MT" panose="02040603050505030304" pitchFamily="18" charset="0"/>
                <a:ea typeface="Times New Roman" panose="02020603050405020304" pitchFamily="18" charset="0"/>
              </a:rPr>
              <a:t> </a:t>
            </a:r>
            <a:r>
              <a:rPr lang="en-IN" sz="1600" dirty="0" err="1">
                <a:latin typeface="Calisto MT" panose="02040603050505030304" pitchFamily="18" charset="0"/>
                <a:ea typeface="Times New Roman" panose="02020603050405020304" pitchFamily="18" charset="0"/>
              </a:rPr>
              <a:t>Jharna</a:t>
            </a:r>
            <a:r>
              <a:rPr lang="en-IN" sz="1600" dirty="0">
                <a:latin typeface="Calisto MT" panose="02040603050505030304" pitchFamily="18" charset="0"/>
                <a:ea typeface="Times New Roman" panose="02020603050405020304" pitchFamily="18" charset="0"/>
              </a:rPr>
              <a:t> </a:t>
            </a:r>
            <a:r>
              <a:rPr lang="en-IN" sz="1600" dirty="0" err="1">
                <a:latin typeface="Calisto MT" panose="02040603050505030304" pitchFamily="18" charset="0"/>
                <a:ea typeface="Times New Roman" panose="02020603050405020304" pitchFamily="18" charset="0"/>
              </a:rPr>
              <a:t>Majumdar</a:t>
            </a:r>
            <a:r>
              <a:rPr lang="en-IN" sz="1600" dirty="0">
                <a:latin typeface="Calisto MT" panose="02040603050505030304" pitchFamily="18" charset="0"/>
                <a:ea typeface="Times New Roman" panose="02020603050405020304" pitchFamily="18" charset="0"/>
              </a:rPr>
              <a:t>, </a:t>
            </a:r>
            <a:r>
              <a:rPr lang="en-IN" sz="1600" dirty="0" err="1">
                <a:latin typeface="Calisto MT" panose="02040603050505030304" pitchFamily="18" charset="0"/>
                <a:ea typeface="Times New Roman" panose="02020603050405020304" pitchFamily="18" charset="0"/>
              </a:rPr>
              <a:t>Prof.</a:t>
            </a:r>
            <a:r>
              <a:rPr lang="en-IN" sz="1600" dirty="0">
                <a:latin typeface="Calisto MT" panose="02040603050505030304" pitchFamily="18" charset="0"/>
                <a:ea typeface="Times New Roman" panose="02020603050405020304" pitchFamily="18" charset="0"/>
              </a:rPr>
              <a:t> </a:t>
            </a:r>
            <a:r>
              <a:rPr lang="en-IN" sz="1600" dirty="0" err="1">
                <a:latin typeface="Calisto MT" panose="02040603050505030304" pitchFamily="18" charset="0"/>
                <a:ea typeface="Times New Roman" panose="02020603050405020304" pitchFamily="18" charset="0"/>
              </a:rPr>
              <a:t>Nagabhushan</a:t>
            </a:r>
            <a:r>
              <a:rPr lang="en-IN" sz="1600" dirty="0">
                <a:latin typeface="Calisto MT" panose="02040603050505030304" pitchFamily="18" charset="0"/>
                <a:ea typeface="Times New Roman" panose="02020603050405020304" pitchFamily="18" charset="0"/>
              </a:rPr>
              <a:t>, </a:t>
            </a:r>
            <a:r>
              <a:rPr lang="en-IN" sz="1600" dirty="0" err="1">
                <a:latin typeface="Calisto MT" panose="02040603050505030304" pitchFamily="18" charset="0"/>
                <a:ea typeface="Times New Roman" panose="02020603050405020304" pitchFamily="18" charset="0"/>
              </a:rPr>
              <a:t>Mili</a:t>
            </a:r>
            <a:r>
              <a:rPr lang="en-IN" sz="1600" dirty="0">
                <a:latin typeface="Calisto MT" panose="02040603050505030304" pitchFamily="18" charset="0"/>
                <a:ea typeface="Times New Roman" panose="02020603050405020304" pitchFamily="18" charset="0"/>
              </a:rPr>
              <a:t> Nandi, “Retinex Algorithm with reduced halo </a:t>
            </a:r>
            <a:r>
              <a:rPr lang="en-IN" sz="1600" dirty="0" err="1">
                <a:latin typeface="Calisto MT" panose="02040603050505030304" pitchFamily="18" charset="0"/>
                <a:ea typeface="Times New Roman" panose="02020603050405020304" pitchFamily="18" charset="0"/>
              </a:rPr>
              <a:t>artifacts</a:t>
            </a:r>
            <a:r>
              <a:rPr lang="en-IN" sz="1600" dirty="0">
                <a:latin typeface="Calisto MT" panose="02040603050505030304" pitchFamily="18" charset="0"/>
                <a:ea typeface="Times New Roman" panose="02020603050405020304" pitchFamily="18" charset="0"/>
              </a:rPr>
              <a:t>”, Defence Science Journal, Vol.61, No. 6, November 2011, pp. 559-566, DOI: 10.14429/dsj.61.753</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dirty="0">
                <a:latin typeface="Calisto MT" panose="02040603050505030304" pitchFamily="18" charset="0"/>
                <a:ea typeface="Times New Roman" panose="02020603050405020304" pitchFamily="18" charset="0"/>
              </a:rPr>
              <a:t> </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b="1" dirty="0">
                <a:latin typeface="Calisto MT" panose="02040603050505030304" pitchFamily="18" charset="0"/>
                <a:ea typeface="Times New Roman" panose="02020603050405020304" pitchFamily="18" charset="0"/>
              </a:rPr>
              <a:t>[3]</a:t>
            </a:r>
            <a:r>
              <a:rPr lang="en-IN" sz="1600" dirty="0">
                <a:latin typeface="Calisto MT" panose="02040603050505030304" pitchFamily="18" charset="0"/>
                <a:ea typeface="Times New Roman" panose="02020603050405020304" pitchFamily="18" charset="0"/>
              </a:rPr>
              <a:t>   Di Li, </a:t>
            </a:r>
            <a:r>
              <a:rPr lang="en-IN" sz="1600" dirty="0" err="1">
                <a:latin typeface="Calisto MT" panose="02040603050505030304" pitchFamily="18" charset="0"/>
                <a:ea typeface="Times New Roman" panose="02020603050405020304" pitchFamily="18" charset="0"/>
              </a:rPr>
              <a:t>Yadi</a:t>
            </a:r>
            <a:r>
              <a:rPr lang="en-IN" sz="1600" dirty="0">
                <a:latin typeface="Calisto MT" panose="02040603050505030304" pitchFamily="18" charset="0"/>
                <a:ea typeface="Times New Roman" panose="02020603050405020304" pitchFamily="18" charset="0"/>
              </a:rPr>
              <a:t> Zhang, </a:t>
            </a:r>
            <a:r>
              <a:rPr lang="en-IN" sz="1600" dirty="0" err="1">
                <a:latin typeface="Calisto MT" panose="02040603050505030304" pitchFamily="18" charset="0"/>
                <a:ea typeface="Times New Roman" panose="02020603050405020304" pitchFamily="18" charset="0"/>
              </a:rPr>
              <a:t>Pengcheng</a:t>
            </a:r>
            <a:r>
              <a:rPr lang="en-IN" sz="1600" dirty="0">
                <a:latin typeface="Calisto MT" panose="02040603050505030304" pitchFamily="18" charset="0"/>
                <a:ea typeface="Times New Roman" panose="02020603050405020304" pitchFamily="18" charset="0"/>
              </a:rPr>
              <a:t> Wen, </a:t>
            </a:r>
            <a:r>
              <a:rPr lang="en-IN" sz="1600" dirty="0" err="1">
                <a:latin typeface="Calisto MT" panose="02040603050505030304" pitchFamily="18" charset="0"/>
                <a:ea typeface="Times New Roman" panose="02020603050405020304" pitchFamily="18" charset="0"/>
              </a:rPr>
              <a:t>Linting</a:t>
            </a:r>
            <a:r>
              <a:rPr lang="en-IN" sz="1600" dirty="0">
                <a:latin typeface="Calisto MT" panose="02040603050505030304" pitchFamily="18" charset="0"/>
                <a:ea typeface="Times New Roman" panose="02020603050405020304" pitchFamily="18" charset="0"/>
              </a:rPr>
              <a:t> Bai, “A Retinex Algorithm for Image Enhancement based on Recursive Bilateral filtering”</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dirty="0">
                <a:latin typeface="Calisto MT" panose="02040603050505030304" pitchFamily="18" charset="0"/>
                <a:ea typeface="Times New Roman" panose="02020603050405020304" pitchFamily="18" charset="0"/>
              </a:rPr>
              <a:t> </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b="1" dirty="0">
                <a:latin typeface="Calisto MT" panose="02040603050505030304" pitchFamily="18" charset="0"/>
                <a:ea typeface="Times New Roman" panose="02020603050405020304" pitchFamily="18" charset="0"/>
              </a:rPr>
              <a:t>[4]</a:t>
            </a:r>
            <a:r>
              <a:rPr lang="en-IN" sz="1600" dirty="0">
                <a:latin typeface="Calisto MT" panose="02040603050505030304" pitchFamily="18" charset="0"/>
                <a:ea typeface="Times New Roman" panose="02020603050405020304" pitchFamily="18" charset="0"/>
              </a:rPr>
              <a:t>    Ling Tang1, </a:t>
            </a:r>
            <a:r>
              <a:rPr lang="en-IN" sz="1600" dirty="0" err="1">
                <a:latin typeface="Calisto MT" panose="02040603050505030304" pitchFamily="18" charset="0"/>
                <a:ea typeface="Times New Roman" panose="02020603050405020304" pitchFamily="18" charset="0"/>
              </a:rPr>
              <a:t>Shunling</a:t>
            </a:r>
            <a:r>
              <a:rPr lang="en-IN" sz="1600" dirty="0">
                <a:latin typeface="Calisto MT" panose="02040603050505030304" pitchFamily="18" charset="0"/>
                <a:ea typeface="Times New Roman" panose="02020603050405020304" pitchFamily="18" charset="0"/>
              </a:rPr>
              <a:t> Chen1,Weijun Liu2, </a:t>
            </a:r>
            <a:r>
              <a:rPr lang="en-IN" sz="1600" dirty="0" err="1">
                <a:latin typeface="Calisto MT" panose="02040603050505030304" pitchFamily="18" charset="0"/>
                <a:ea typeface="Times New Roman" panose="02020603050405020304" pitchFamily="18" charset="0"/>
              </a:rPr>
              <a:t>Yonghong</a:t>
            </a:r>
            <a:r>
              <a:rPr lang="en-IN" sz="1600" dirty="0">
                <a:latin typeface="Calisto MT" panose="02040603050505030304" pitchFamily="18" charset="0"/>
                <a:ea typeface="Times New Roman" panose="02020603050405020304" pitchFamily="18" charset="0"/>
              </a:rPr>
              <a:t> Li1, “Improved Retinex Image Enhancement Algorithm” Procedia Environmental Sciences , 2011.</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dirty="0">
                <a:latin typeface="Calisto MT" panose="02040603050505030304" pitchFamily="18" charset="0"/>
                <a:ea typeface="Times New Roman" panose="02020603050405020304" pitchFamily="18" charset="0"/>
              </a:rPr>
              <a:t> </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b="1" dirty="0">
                <a:latin typeface="Calisto MT" panose="02040603050505030304" pitchFamily="18" charset="0"/>
                <a:ea typeface="Times New Roman" panose="02020603050405020304" pitchFamily="18" charset="0"/>
              </a:rPr>
              <a:t>[5]</a:t>
            </a:r>
            <a:r>
              <a:rPr lang="en-IN" sz="1600" dirty="0">
                <a:latin typeface="Calisto MT" panose="02040603050505030304" pitchFamily="18" charset="0"/>
                <a:ea typeface="Times New Roman" panose="02020603050405020304" pitchFamily="18" charset="0"/>
              </a:rPr>
              <a:t>  </a:t>
            </a:r>
            <a:r>
              <a:rPr lang="en-IN" sz="1600" dirty="0" err="1">
                <a:latin typeface="Calisto MT" panose="02040603050505030304" pitchFamily="18" charset="0"/>
                <a:ea typeface="Times New Roman" panose="02020603050405020304" pitchFamily="18" charset="0"/>
              </a:rPr>
              <a:t>Ya’nan</a:t>
            </a:r>
            <a:r>
              <a:rPr lang="en-IN" sz="1600" dirty="0">
                <a:latin typeface="Calisto MT" panose="02040603050505030304" pitchFamily="18" charset="0"/>
                <a:ea typeface="Times New Roman" panose="02020603050405020304" pitchFamily="18" charset="0"/>
              </a:rPr>
              <a:t> Yang, </a:t>
            </a:r>
            <a:r>
              <a:rPr lang="en-IN" sz="1600" dirty="0" err="1">
                <a:latin typeface="Calisto MT" panose="02040603050505030304" pitchFamily="18" charset="0"/>
                <a:ea typeface="Times New Roman" panose="02020603050405020304" pitchFamily="18" charset="0"/>
              </a:rPr>
              <a:t>Zhaohui</a:t>
            </a:r>
            <a:r>
              <a:rPr lang="en-IN" sz="1600" dirty="0">
                <a:latin typeface="Calisto MT" panose="02040603050505030304" pitchFamily="18" charset="0"/>
                <a:ea typeface="Times New Roman" panose="02020603050405020304" pitchFamily="18" charset="0"/>
              </a:rPr>
              <a:t> Jiang, </a:t>
            </a:r>
            <a:r>
              <a:rPr lang="en-IN" sz="1600" dirty="0" err="1">
                <a:latin typeface="Calisto MT" panose="02040603050505030304" pitchFamily="18" charset="0"/>
                <a:ea typeface="Times New Roman" panose="02020603050405020304" pitchFamily="18" charset="0"/>
              </a:rPr>
              <a:t>Chunhe</a:t>
            </a:r>
            <a:r>
              <a:rPr lang="en-IN" sz="1600" dirty="0">
                <a:latin typeface="Calisto MT" panose="02040603050505030304" pitchFamily="18" charset="0"/>
                <a:ea typeface="Times New Roman" panose="02020603050405020304" pitchFamily="18" charset="0"/>
              </a:rPr>
              <a:t> Yang, </a:t>
            </a:r>
            <a:r>
              <a:rPr lang="en-IN" sz="1600" dirty="0" err="1">
                <a:latin typeface="Calisto MT" panose="02040603050505030304" pitchFamily="18" charset="0"/>
                <a:ea typeface="Times New Roman" panose="02020603050405020304" pitchFamily="18" charset="0"/>
              </a:rPr>
              <a:t>Zhiqiang</a:t>
            </a:r>
            <a:r>
              <a:rPr lang="en-IN" sz="1600" dirty="0">
                <a:latin typeface="Calisto MT" panose="02040603050505030304" pitchFamily="18" charset="0"/>
                <a:ea typeface="Times New Roman" panose="02020603050405020304" pitchFamily="18" charset="0"/>
              </a:rPr>
              <a:t> Xia, Feng </a:t>
            </a:r>
            <a:r>
              <a:rPr lang="en-IN" sz="1600" dirty="0" err="1">
                <a:latin typeface="Calisto MT" panose="02040603050505030304" pitchFamily="18" charset="0"/>
                <a:ea typeface="Times New Roman" panose="02020603050405020304" pitchFamily="18" charset="0"/>
              </a:rPr>
              <a:t>Liu,“Improved</a:t>
            </a:r>
            <a:r>
              <a:rPr lang="en-IN" sz="1600" dirty="0">
                <a:latin typeface="Calisto MT" panose="02040603050505030304" pitchFamily="18" charset="0"/>
                <a:ea typeface="Times New Roman" panose="02020603050405020304" pitchFamily="18" charset="0"/>
              </a:rPr>
              <a:t> </a:t>
            </a:r>
            <a:r>
              <a:rPr lang="en-IN" sz="1600" dirty="0" err="1">
                <a:latin typeface="Calisto MT" panose="02040603050505030304" pitchFamily="18" charset="0"/>
                <a:ea typeface="Times New Roman" panose="02020603050405020304" pitchFamily="18" charset="0"/>
              </a:rPr>
              <a:t>retinex</a:t>
            </a:r>
            <a:r>
              <a:rPr lang="en-IN" sz="1600" dirty="0">
                <a:latin typeface="Calisto MT" panose="02040603050505030304" pitchFamily="18" charset="0"/>
                <a:ea typeface="Times New Roman" panose="02020603050405020304" pitchFamily="18" charset="0"/>
              </a:rPr>
              <a:t> image enhancement algorithm based on bilateral filtering”, 4thInternational Conference on Mechatronics, Materials, Chemistry and Computer Engineering.</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dirty="0">
                <a:latin typeface="Calisto MT" panose="02040603050505030304" pitchFamily="18" charset="0"/>
                <a:ea typeface="Times New Roman" panose="02020603050405020304" pitchFamily="18" charset="0"/>
              </a:rPr>
              <a:t> </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b="1" dirty="0">
                <a:latin typeface="Calisto MT" panose="02040603050505030304" pitchFamily="18" charset="0"/>
                <a:ea typeface="Times New Roman" panose="02020603050405020304" pitchFamily="18" charset="0"/>
              </a:rPr>
              <a:t>[6]</a:t>
            </a:r>
            <a:r>
              <a:rPr lang="en-IN" sz="1600" dirty="0">
                <a:latin typeface="Calisto MT" panose="02040603050505030304" pitchFamily="18" charset="0"/>
                <a:ea typeface="Times New Roman" panose="02020603050405020304" pitchFamily="18" charset="0"/>
              </a:rPr>
              <a:t>   Hines, G.D.; Rahman, Z.; D. Jobson, D.J. &amp; </a:t>
            </a:r>
            <a:r>
              <a:rPr lang="en-IN" sz="1600" dirty="0" err="1">
                <a:latin typeface="Calisto MT" panose="02040603050505030304" pitchFamily="18" charset="0"/>
                <a:ea typeface="Times New Roman" panose="02020603050405020304" pitchFamily="18" charset="0"/>
              </a:rPr>
              <a:t>Woodell</a:t>
            </a:r>
            <a:r>
              <a:rPr lang="en-IN" sz="1600" dirty="0">
                <a:latin typeface="Calisto MT" panose="02040603050505030304" pitchFamily="18" charset="0"/>
                <a:ea typeface="Times New Roman" panose="02020603050405020304" pitchFamily="18" charset="0"/>
              </a:rPr>
              <a:t>, G.A. A real-time enhancement, registration, and fusion for a multi-sensor enhanced vision system. In Enhanced and Synthetic Vision 2005, SPIE 2006, 6226.</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dirty="0">
                <a:latin typeface="Calisto MT" panose="02040603050505030304" pitchFamily="18" charset="0"/>
                <a:ea typeface="Times New Roman" panose="02020603050405020304" pitchFamily="18" charset="0"/>
              </a:rPr>
              <a:t> </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b="1" dirty="0">
                <a:latin typeface="Calisto MT" panose="02040603050505030304" pitchFamily="18" charset="0"/>
                <a:ea typeface="Times New Roman" panose="02020603050405020304" pitchFamily="18" charset="0"/>
              </a:rPr>
              <a:t>[7]</a:t>
            </a:r>
            <a:r>
              <a:rPr lang="en-IN" sz="1600" dirty="0">
                <a:latin typeface="Calisto MT" panose="02040603050505030304" pitchFamily="18" charset="0"/>
                <a:ea typeface="Times New Roman" panose="02020603050405020304" pitchFamily="18" charset="0"/>
              </a:rPr>
              <a:t>   Rahman, Z.; Jobson, D.J. &amp; </a:t>
            </a:r>
            <a:r>
              <a:rPr lang="en-IN" sz="1600" dirty="0" err="1">
                <a:latin typeface="Calisto MT" panose="02040603050505030304" pitchFamily="18" charset="0"/>
                <a:ea typeface="Times New Roman" panose="02020603050405020304" pitchFamily="18" charset="0"/>
              </a:rPr>
              <a:t>Woodell</a:t>
            </a:r>
            <a:r>
              <a:rPr lang="en-IN" sz="1600" dirty="0">
                <a:latin typeface="Calisto MT" panose="02040603050505030304" pitchFamily="18" charset="0"/>
                <a:ea typeface="Times New Roman" panose="02020603050405020304" pitchFamily="18" charset="0"/>
              </a:rPr>
              <a:t>, G.A. </a:t>
            </a:r>
            <a:r>
              <a:rPr lang="en-IN" sz="1600" dirty="0" err="1">
                <a:latin typeface="Calisto MT" panose="02040603050505030304" pitchFamily="18" charset="0"/>
                <a:ea typeface="Times New Roman" panose="02020603050405020304" pitchFamily="18" charset="0"/>
              </a:rPr>
              <a:t>MultiScale</a:t>
            </a:r>
            <a:r>
              <a:rPr lang="en-IN" sz="1600" dirty="0">
                <a:latin typeface="Calisto MT" panose="02040603050505030304" pitchFamily="18" charset="0"/>
                <a:ea typeface="Times New Roman" panose="02020603050405020304" pitchFamily="18" charset="0"/>
              </a:rPr>
              <a:t> Retinex for </a:t>
            </a:r>
            <a:r>
              <a:rPr lang="en-IN" sz="1600" dirty="0" err="1">
                <a:latin typeface="Calisto MT" panose="02040603050505030304" pitchFamily="18" charset="0"/>
                <a:ea typeface="Times New Roman" panose="02020603050405020304" pitchFamily="18" charset="0"/>
              </a:rPr>
              <a:t>color</a:t>
            </a:r>
            <a:r>
              <a:rPr lang="en-IN" sz="1600" dirty="0">
                <a:latin typeface="Calisto MT" panose="02040603050505030304" pitchFamily="18" charset="0"/>
                <a:ea typeface="Times New Roman" panose="02020603050405020304" pitchFamily="18" charset="0"/>
              </a:rPr>
              <a:t> image enhancement. In Proceeding of the IEEE International Conference on Image Processing(ICIP), 1996.</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dirty="0">
                <a:latin typeface="Calisto MT" panose="02040603050505030304" pitchFamily="18" charset="0"/>
                <a:ea typeface="Times New Roman" panose="02020603050405020304" pitchFamily="18" charset="0"/>
              </a:rPr>
              <a:t> </a:t>
            </a:r>
            <a:endParaRPr lang="en-US" sz="1400" dirty="0">
              <a:latin typeface="Calisto MT" panose="02040603050505030304" pitchFamily="18" charset="0"/>
              <a:ea typeface="Times New Roman" panose="02020603050405020304" pitchFamily="18" charset="0"/>
            </a:endParaRPr>
          </a:p>
          <a:p>
            <a:pPr>
              <a:tabLst>
                <a:tab pos="2238375" algn="l"/>
              </a:tabLst>
            </a:pPr>
            <a:r>
              <a:rPr lang="en-IN" sz="1600" b="1" dirty="0">
                <a:latin typeface="Calisto MT" panose="02040603050505030304" pitchFamily="18" charset="0"/>
                <a:ea typeface="Times New Roman" panose="02020603050405020304" pitchFamily="18" charset="0"/>
              </a:rPr>
              <a:t>[8]</a:t>
            </a:r>
            <a:r>
              <a:rPr lang="en-IN" sz="1600" dirty="0">
                <a:latin typeface="Calisto MT" panose="02040603050505030304" pitchFamily="18" charset="0"/>
                <a:ea typeface="Times New Roman" panose="02020603050405020304" pitchFamily="18" charset="0"/>
              </a:rPr>
              <a:t>   Rahman, Z.; Jobson, D.J. &amp; </a:t>
            </a:r>
            <a:r>
              <a:rPr lang="en-IN" sz="1600" dirty="0" err="1">
                <a:latin typeface="Calisto MT" panose="02040603050505030304" pitchFamily="18" charset="0"/>
                <a:ea typeface="Times New Roman" panose="02020603050405020304" pitchFamily="18" charset="0"/>
              </a:rPr>
              <a:t>Woodell</a:t>
            </a:r>
            <a:r>
              <a:rPr lang="en-IN" sz="1600" dirty="0">
                <a:latin typeface="Calisto MT" panose="02040603050505030304" pitchFamily="18" charset="0"/>
                <a:ea typeface="Times New Roman" panose="02020603050405020304" pitchFamily="18" charset="0"/>
              </a:rPr>
              <a:t>, G.A. Retinex processing for automatic image enhancement. J. Electro Imaging, 2004, 13(10), </a:t>
            </a:r>
            <a:br>
              <a:rPr lang="en-IN" sz="1600" dirty="0">
                <a:latin typeface="Times New Roman" panose="02020603050405020304" pitchFamily="18" charset="0"/>
                <a:ea typeface="Times New Roman" panose="02020603050405020304" pitchFamily="18" charset="0"/>
              </a:rPr>
            </a:br>
            <a:endParaRPr lang="en-IN" sz="1600" dirty="0">
              <a:latin typeface="Times New Roman" panose="02020603050405020304" pitchFamily="18" charset="0"/>
              <a:ea typeface="Times New Roman" panose="02020603050405020304" pitchFamily="18" charset="0"/>
            </a:endParaRPr>
          </a:p>
          <a:p>
            <a:pPr>
              <a:tabLst>
                <a:tab pos="2238375" algn="l"/>
              </a:tabLst>
            </a:pPr>
            <a:r>
              <a:rPr lang="en-IN" sz="1600" b="1" dirty="0">
                <a:latin typeface="Times New Roman" panose="02020603050405020304" pitchFamily="18" charset="0"/>
              </a:rPr>
              <a:t>[9]  </a:t>
            </a:r>
            <a:r>
              <a:rPr lang="en-IN" sz="1600" dirty="0" err="1">
                <a:latin typeface="Calisto MT" panose="02040603050505030304" pitchFamily="18" charset="0"/>
              </a:rPr>
              <a:t>Dr.</a:t>
            </a:r>
            <a:r>
              <a:rPr lang="en-US" sz="1600" dirty="0">
                <a:latin typeface="Calisto MT" panose="02040603050505030304" pitchFamily="18" charset="0"/>
              </a:rPr>
              <a:t> </a:t>
            </a:r>
            <a:r>
              <a:rPr lang="en-US" sz="1600" dirty="0" err="1">
                <a:latin typeface="Calisto MT" panose="02040603050505030304" pitchFamily="18" charset="0"/>
              </a:rPr>
              <a:t>Jharna</a:t>
            </a:r>
            <a:r>
              <a:rPr lang="en-US" sz="1600" dirty="0">
                <a:latin typeface="Calisto MT" panose="02040603050505030304" pitchFamily="18" charset="0"/>
              </a:rPr>
              <a:t> Majumdar, Kiran S, “Human Tracking using Particle Filter”. International Journal of Computer Applications (0975 – 8887) Volume 76– No.6, August 2013</a:t>
            </a:r>
          </a:p>
        </p:txBody>
      </p:sp>
      <p:sp>
        <p:nvSpPr>
          <p:cNvPr id="9"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0"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34</a:t>
            </a:r>
          </a:p>
        </p:txBody>
      </p:sp>
      <p:sp>
        <p:nvSpPr>
          <p:cNvPr id="11" name="Title 1">
            <a:extLst>
              <a:ext uri="{FF2B5EF4-FFF2-40B4-BE49-F238E27FC236}">
                <a16:creationId xmlns:a16="http://schemas.microsoft.com/office/drawing/2014/main" id="{7BFB7E91-FD6A-4CEF-8A63-DD7343A36CF9}"/>
              </a:ext>
            </a:extLst>
          </p:cNvPr>
          <p:cNvSpPr txBox="1">
            <a:spLocks/>
          </p:cNvSpPr>
          <p:nvPr/>
        </p:nvSpPr>
        <p:spPr>
          <a:xfrm>
            <a:off x="0" y="-18778"/>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607068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90C8BD-832E-4168-8384-7AB860251A18}"/>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16608953-280A-4DA6-9CE4-A536BA357D32}"/>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A8935038-A836-49C7-8983-71CCC96B7F1C}"/>
              </a:ext>
            </a:extLst>
          </p:cNvPr>
          <p:cNvSpPr>
            <a:spLocks noGrp="1"/>
          </p:cNvSpPr>
          <p:nvPr>
            <p:ph type="sldNum" sz="quarter" idx="12"/>
          </p:nvPr>
        </p:nvSpPr>
        <p:spPr/>
        <p:txBody>
          <a:bodyPr/>
          <a:lstStyle/>
          <a:p>
            <a:fld id="{16197141-18D8-49ED-8D44-6CAFAA373FE9}" type="slidenum">
              <a:rPr lang="en-US" smtClean="0"/>
              <a:t>36</a:t>
            </a:fld>
            <a:endParaRPr lang="en-US"/>
          </a:p>
        </p:txBody>
      </p:sp>
      <p:sp>
        <p:nvSpPr>
          <p:cNvPr id="7" name="Rectangle 6">
            <a:extLst>
              <a:ext uri="{FF2B5EF4-FFF2-40B4-BE49-F238E27FC236}">
                <a16:creationId xmlns:a16="http://schemas.microsoft.com/office/drawing/2014/main" id="{956D1CBE-1DB5-4B24-8068-AAD99E690335}"/>
              </a:ext>
            </a:extLst>
          </p:cNvPr>
          <p:cNvSpPr/>
          <p:nvPr/>
        </p:nvSpPr>
        <p:spPr>
          <a:xfrm>
            <a:off x="214087" y="1401577"/>
            <a:ext cx="11292113" cy="4606389"/>
          </a:xfrm>
          <a:prstGeom prst="rect">
            <a:avLst/>
          </a:prstGeom>
        </p:spPr>
        <p:txBody>
          <a:bodyPr wrap="square">
            <a:spAutoFit/>
          </a:bodyPr>
          <a:lstStyle/>
          <a:p>
            <a:pPr algn="just">
              <a:spcAft>
                <a:spcPts val="10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The satisfaction and euphoria that accompanies the successful completion of any project would be incomplete without the mention of people who made it possible and whose constant encouragement and guidance has been a source of inspiration throughout the course.</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It is with profound gratitude that we express our deep indebtedness to our guide </a:t>
            </a:r>
            <a:r>
              <a:rPr lang="en-US" sz="2000" b="1" dirty="0">
                <a:latin typeface="Times New Roman" panose="02020603050405020304" pitchFamily="18" charset="0"/>
                <a:ea typeface="Calibri" panose="020F0502020204030204" pitchFamily="34" charset="0"/>
                <a:cs typeface="Times New Roman" panose="02020603050405020304" pitchFamily="18" charset="0"/>
              </a:rPr>
              <a:t>Dr.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Jharna</a:t>
            </a:r>
            <a:r>
              <a:rPr lang="en-US" sz="2000" b="1" dirty="0">
                <a:latin typeface="Times New Roman" panose="02020603050405020304" pitchFamily="18" charset="0"/>
                <a:ea typeface="Calibri" panose="020F0502020204030204" pitchFamily="34" charset="0"/>
                <a:cs typeface="Times New Roman" panose="02020603050405020304" pitchFamily="18" charset="0"/>
              </a:rPr>
              <a:t> Majumdar</a:t>
            </a:r>
            <a:r>
              <a:rPr lang="en-US" sz="2000" dirty="0">
                <a:latin typeface="Times New Roman" panose="02020603050405020304" pitchFamily="18" charset="0"/>
                <a:ea typeface="Calibri" panose="020F0502020204030204" pitchFamily="34" charset="0"/>
                <a:cs typeface="Times New Roman" panose="02020603050405020304" pitchFamily="18" charset="0"/>
              </a:rPr>
              <a:t>, whose dedication to the project, whose knowledge and references got our job done in the shortest time frame possible. Madam, we would like to thank you for the long time you spent with us to clear our doubts and for guiding us at each and every step towards completion of this project.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We would like to express our deep sense of gratitude to the Director </a:t>
            </a:r>
            <a:r>
              <a:rPr lang="en-US" sz="2000" b="1" dirty="0">
                <a:latin typeface="Times New Roman" panose="02020603050405020304" pitchFamily="18" charset="0"/>
                <a:ea typeface="Calibri" panose="020F0502020204030204" pitchFamily="34" charset="0"/>
                <a:cs typeface="Times New Roman" panose="02020603050405020304" pitchFamily="18" charset="0"/>
              </a:rPr>
              <a:t>Prof. N R Shetty</a:t>
            </a:r>
            <a:r>
              <a:rPr lang="en-US" sz="2000" dirty="0">
                <a:latin typeface="Times New Roman" panose="02020603050405020304" pitchFamily="18" charset="0"/>
                <a:ea typeface="Calibri" panose="020F0502020204030204" pitchFamily="34" charset="0"/>
                <a:cs typeface="Times New Roman" panose="02020603050405020304" pitchFamily="18" charset="0"/>
              </a:rPr>
              <a:t>, the Principal </a:t>
            </a:r>
            <a:r>
              <a:rPr lang="en-US" sz="2000" b="1" dirty="0">
                <a:latin typeface="Times New Roman" panose="02020603050405020304" pitchFamily="18" charset="0"/>
                <a:ea typeface="Calibri" panose="020F0502020204030204" pitchFamily="34" charset="0"/>
                <a:cs typeface="Times New Roman" panose="02020603050405020304" pitchFamily="18" charset="0"/>
              </a:rPr>
              <a:t>Dr. H.C. Nagaraj</a:t>
            </a:r>
            <a:r>
              <a:rPr lang="en-US" sz="2000" dirty="0">
                <a:latin typeface="Times New Roman" panose="02020603050405020304" pitchFamily="18" charset="0"/>
                <a:ea typeface="Calibri" panose="020F0502020204030204" pitchFamily="34" charset="0"/>
                <a:cs typeface="Times New Roman" panose="02020603050405020304" pitchFamily="18" charset="0"/>
              </a:rPr>
              <a:t> and   </a:t>
            </a:r>
            <a:r>
              <a:rPr lang="en-US" sz="2000" b="1" dirty="0">
                <a:latin typeface="Times New Roman" panose="02020603050405020304" pitchFamily="18" charset="0"/>
                <a:ea typeface="Calibri" panose="020F0502020204030204" pitchFamily="34" charset="0"/>
                <a:cs typeface="Times New Roman" panose="02020603050405020304" pitchFamily="18" charset="0"/>
              </a:rPr>
              <a:t>Dr. S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Sandya</a:t>
            </a:r>
            <a:r>
              <a:rPr lang="en-US" sz="2000" dirty="0">
                <a:latin typeface="Times New Roman" panose="02020603050405020304" pitchFamily="18" charset="0"/>
                <a:ea typeface="Calibri" panose="020F0502020204030204" pitchFamily="34" charset="0"/>
                <a:cs typeface="Times New Roman" panose="02020603050405020304" pitchFamily="18" charset="0"/>
              </a:rPr>
              <a:t>, Head of department, ECE for the continuous efforts in creating a competitive environment in college and encouragement throughout the course of completion of this project.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We are thankful to the Centre for Robotics Research, NMIT for their co-operation and suggestions without which this project would not have been a successful one.</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ea typeface="Calibri" panose="020F0502020204030204" pitchFamily="34" charset="0"/>
              </a:rPr>
              <a:t>We also thank all our friends who directly or indirectly helped us a lot in this project completion</a:t>
            </a:r>
            <a:endParaRPr lang="en-US" sz="2000" dirty="0"/>
          </a:p>
        </p:txBody>
      </p:sp>
      <p:sp>
        <p:nvSpPr>
          <p:cNvPr id="9" name="Footer Placeholder 7">
            <a:extLst>
              <a:ext uri="{FF2B5EF4-FFF2-40B4-BE49-F238E27FC236}">
                <a16:creationId xmlns:a16="http://schemas.microsoft.com/office/drawing/2014/main" id="{9A0DAD37-0E91-4165-A18E-CAACEB711C4F}"/>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0" name="Slide Number Placeholder 6">
            <a:extLst>
              <a:ext uri="{FF2B5EF4-FFF2-40B4-BE49-F238E27FC236}">
                <a16:creationId xmlns:a16="http://schemas.microsoft.com/office/drawing/2014/main" id="{C85237BC-FA3C-42F6-A8BE-90A6E36084AC}"/>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35</a:t>
            </a:r>
          </a:p>
        </p:txBody>
      </p:sp>
      <p:sp>
        <p:nvSpPr>
          <p:cNvPr id="11" name="Title 1">
            <a:extLst>
              <a:ext uri="{FF2B5EF4-FFF2-40B4-BE49-F238E27FC236}">
                <a16:creationId xmlns:a16="http://schemas.microsoft.com/office/drawing/2014/main" id="{6838C2FE-734E-4C8A-B9CB-962A56B38EF7}"/>
              </a:ext>
            </a:extLst>
          </p:cNvPr>
          <p:cNvSpPr txBox="1">
            <a:spLocks/>
          </p:cNvSpPr>
          <p:nvPr/>
        </p:nvSpPr>
        <p:spPr>
          <a:xfrm>
            <a:off x="0" y="-1452"/>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Acknowledgement</a:t>
            </a:r>
          </a:p>
        </p:txBody>
      </p:sp>
    </p:spTree>
    <p:extLst>
      <p:ext uri="{BB962C8B-B14F-4D97-AF65-F5344CB8AC3E}">
        <p14:creationId xmlns:p14="http://schemas.microsoft.com/office/powerpoint/2010/main" val="3469523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5FBBDD-E851-4877-B2DC-3A4D157662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4252" y="0"/>
            <a:ext cx="9683496" cy="6858000"/>
          </a:xfrm>
          <a:prstGeom prst="rect">
            <a:avLst/>
          </a:prstGeom>
        </p:spPr>
      </p:pic>
      <p:pic>
        <p:nvPicPr>
          <p:cNvPr id="10" name="Picture 9">
            <a:extLst>
              <a:ext uri="{FF2B5EF4-FFF2-40B4-BE49-F238E27FC236}">
                <a16:creationId xmlns:a16="http://schemas.microsoft.com/office/drawing/2014/main" id="{FF6F290C-6C0B-4174-8655-702AFF2AB59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547"/>
          <a:stretch/>
        </p:blipFill>
        <p:spPr>
          <a:xfrm>
            <a:off x="10937748" y="0"/>
            <a:ext cx="1254252" cy="6858000"/>
          </a:xfrm>
          <a:prstGeom prst="rect">
            <a:avLst/>
          </a:prstGeom>
        </p:spPr>
      </p:pic>
      <p:pic>
        <p:nvPicPr>
          <p:cNvPr id="11" name="Picture 10">
            <a:extLst>
              <a:ext uri="{FF2B5EF4-FFF2-40B4-BE49-F238E27FC236}">
                <a16:creationId xmlns:a16="http://schemas.microsoft.com/office/drawing/2014/main" id="{5731FA4F-D6C8-48BF-A538-C58192346D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7547"/>
          <a:stretch/>
        </p:blipFill>
        <p:spPr>
          <a:xfrm>
            <a:off x="0" y="0"/>
            <a:ext cx="1254252" cy="6858000"/>
          </a:xfrm>
          <a:prstGeom prst="rect">
            <a:avLst/>
          </a:prstGeom>
        </p:spPr>
      </p:pic>
    </p:spTree>
    <p:extLst>
      <p:ext uri="{BB962C8B-B14F-4D97-AF65-F5344CB8AC3E}">
        <p14:creationId xmlns:p14="http://schemas.microsoft.com/office/powerpoint/2010/main" val="214285822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1514472"/>
            <a:ext cx="12009120" cy="4175864"/>
          </a:xfrm>
        </p:spPr>
        <p:txBody>
          <a:bodyPr>
            <a:normAutofit/>
          </a:bodyPr>
          <a:lstStyle/>
          <a:p>
            <a:pPr>
              <a:buFont typeface="Wingdings" panose="05000000000000000000" pitchFamily="2" charset="2"/>
              <a:buChar char="Ø"/>
            </a:pPr>
            <a:r>
              <a:rPr lang="en-IN" dirty="0" err="1">
                <a:solidFill>
                  <a:srgbClr val="FF0000"/>
                </a:solidFill>
                <a:latin typeface="Calisto MT" panose="02040603050505030304" pitchFamily="18" charset="0"/>
                <a:cs typeface="Times New Roman" panose="02020603050405020304" pitchFamily="18" charset="0"/>
              </a:rPr>
              <a:t>Retinex</a:t>
            </a:r>
            <a:r>
              <a:rPr lang="en-IN" dirty="0">
                <a:latin typeface="Calisto MT" panose="02040603050505030304" pitchFamily="18" charset="0"/>
                <a:cs typeface="Times New Roman" panose="02020603050405020304" pitchFamily="18" charset="0"/>
              </a:rPr>
              <a:t> is a theoretical model of the </a:t>
            </a:r>
            <a:r>
              <a:rPr lang="en-IN" dirty="0">
                <a:solidFill>
                  <a:srgbClr val="FF0000"/>
                </a:solidFill>
                <a:latin typeface="Calisto MT" panose="02040603050505030304" pitchFamily="18" charset="0"/>
                <a:cs typeface="Times New Roman" panose="02020603050405020304" pitchFamily="18" charset="0"/>
              </a:rPr>
              <a:t>human retinal imaging imitation.</a:t>
            </a:r>
          </a:p>
          <a:p>
            <a:pPr>
              <a:buFont typeface="Wingdings" panose="05000000000000000000" pitchFamily="2" charset="2"/>
              <a:buChar char="Ø"/>
            </a:pPr>
            <a:r>
              <a:rPr lang="en-IN" dirty="0">
                <a:latin typeface="Calisto MT" panose="02040603050505030304" pitchFamily="18" charset="0"/>
                <a:cs typeface="Times New Roman" panose="02020603050405020304" pitchFamily="18" charset="0"/>
              </a:rPr>
              <a:t>A method bridging the gap between images and the human observation of scenes.</a:t>
            </a:r>
          </a:p>
          <a:p>
            <a:pPr marL="0" indent="0">
              <a:buNone/>
            </a:pPr>
            <a:endParaRPr lang="en-IN" dirty="0">
              <a:latin typeface="Calisto MT" panose="02040603050505030304" pitchFamily="18" charset="0"/>
              <a:cs typeface="Times New Roman" panose="02020603050405020304" pitchFamily="18" charset="0"/>
            </a:endParaRPr>
          </a:p>
          <a:p>
            <a:pPr marL="0" indent="0">
              <a:buNone/>
            </a:pPr>
            <a:r>
              <a:rPr lang="en-US" altLang="en-US" b="1" dirty="0" err="1">
                <a:solidFill>
                  <a:srgbClr val="00B050"/>
                </a:solidFill>
                <a:latin typeface="Calisto MT" panose="02040603050505030304" pitchFamily="18" charset="0"/>
                <a:cs typeface="Times New Roman" panose="02020603050405020304" pitchFamily="18" charset="0"/>
              </a:rPr>
              <a:t>Retinex</a:t>
            </a:r>
            <a:r>
              <a:rPr lang="en-US" altLang="en-US" b="1" dirty="0">
                <a:solidFill>
                  <a:srgbClr val="00B050"/>
                </a:solidFill>
                <a:latin typeface="Calisto MT" panose="02040603050505030304" pitchFamily="18" charset="0"/>
                <a:cs typeface="Times New Roman" panose="02020603050405020304" pitchFamily="18" charset="0"/>
              </a:rPr>
              <a:t> can achieve</a:t>
            </a:r>
          </a:p>
          <a:p>
            <a:pPr lvl="1">
              <a:buFont typeface="Wingdings" panose="05000000000000000000" pitchFamily="2" charset="2"/>
              <a:buChar char="Ø"/>
            </a:pPr>
            <a:r>
              <a:rPr lang="en-US" altLang="en-US" sz="2800" dirty="0">
                <a:latin typeface="Calisto MT" panose="02040603050505030304" pitchFamily="18" charset="0"/>
                <a:cs typeface="Times New Roman" panose="02020603050405020304" pitchFamily="18" charset="0"/>
              </a:rPr>
              <a:t>	Sharpening</a:t>
            </a:r>
          </a:p>
          <a:p>
            <a:pPr lvl="1">
              <a:buFont typeface="Wingdings" panose="05000000000000000000" pitchFamily="2" charset="2"/>
              <a:buChar char="Ø"/>
            </a:pPr>
            <a:r>
              <a:rPr lang="en-US" altLang="en-US" sz="2800" dirty="0">
                <a:latin typeface="Calisto MT" panose="02040603050505030304" pitchFamily="18" charset="0"/>
                <a:cs typeface="Times New Roman" panose="02020603050405020304" pitchFamily="18" charset="0"/>
              </a:rPr>
              <a:t>	Color constancy processing</a:t>
            </a:r>
          </a:p>
          <a:p>
            <a:pPr lvl="1">
              <a:buFont typeface="Wingdings" panose="05000000000000000000" pitchFamily="2" charset="2"/>
              <a:buChar char="Ø"/>
            </a:pPr>
            <a:r>
              <a:rPr lang="en-US" altLang="en-US" sz="2800" dirty="0">
                <a:latin typeface="Calisto MT" panose="02040603050505030304" pitchFamily="18" charset="0"/>
                <a:cs typeface="Times New Roman" panose="02020603050405020304" pitchFamily="18" charset="0"/>
              </a:rPr>
              <a:t>	Dynamic range compression</a:t>
            </a:r>
          </a:p>
          <a:p>
            <a:pPr marL="0" indent="0">
              <a:buNone/>
            </a:pPr>
            <a:endParaRPr lang="en-US" sz="3600" dirty="0">
              <a:latin typeface="Calisto MT" panose="02040603050505030304" pitchFamily="18" charset="0"/>
              <a:cs typeface="Times New Roman" panose="02020603050405020304" pitchFamily="18" charset="0"/>
            </a:endParaRPr>
          </a:p>
        </p:txBody>
      </p:sp>
      <p:sp>
        <p:nvSpPr>
          <p:cNvPr id="11"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2"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3</a:t>
            </a:r>
          </a:p>
        </p:txBody>
      </p:sp>
      <p:sp>
        <p:nvSpPr>
          <p:cNvPr id="7" name="TextBox 6">
            <a:extLst>
              <a:ext uri="{FF2B5EF4-FFF2-40B4-BE49-F238E27FC236}">
                <a16:creationId xmlns:a16="http://schemas.microsoft.com/office/drawing/2014/main" id="{A1AB3E85-1E40-40EB-8E3E-0505B350EB5C}"/>
              </a:ext>
            </a:extLst>
          </p:cNvPr>
          <p:cNvSpPr txBox="1"/>
          <p:nvPr/>
        </p:nvSpPr>
        <p:spPr>
          <a:xfrm>
            <a:off x="5965313" y="2704903"/>
            <a:ext cx="6517419" cy="2985433"/>
          </a:xfrm>
          <a:prstGeom prst="rect">
            <a:avLst/>
          </a:prstGeom>
          <a:noFill/>
        </p:spPr>
        <p:txBody>
          <a:bodyPr wrap="square" rtlCol="0">
            <a:spAutoFit/>
          </a:bodyPr>
          <a:lstStyle/>
          <a:p>
            <a:r>
              <a:rPr lang="en-US" sz="2800" b="1" dirty="0" err="1">
                <a:solidFill>
                  <a:srgbClr val="00B050"/>
                </a:solidFill>
                <a:latin typeface="Calisto MT" panose="02040603050505030304" pitchFamily="18" charset="0"/>
                <a:cs typeface="Times New Roman" panose="02020603050405020304" pitchFamily="18" charset="0"/>
              </a:rPr>
              <a:t>Retinex</a:t>
            </a:r>
            <a:r>
              <a:rPr lang="en-US" sz="2800" b="1" dirty="0">
                <a:solidFill>
                  <a:srgbClr val="00B050"/>
                </a:solidFill>
                <a:latin typeface="Calisto MT" panose="02040603050505030304" pitchFamily="18" charset="0"/>
                <a:cs typeface="Times New Roman" panose="02020603050405020304" pitchFamily="18" charset="0"/>
              </a:rPr>
              <a:t> Techniques</a:t>
            </a:r>
            <a:endParaRPr lang="en-US"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Single Scale Retinex (SSR)</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Multi-Scale Retinex (MSR)</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Multi-Scale </a:t>
            </a:r>
            <a:r>
              <a:rPr lang="en-US" sz="2800" dirty="0" err="1">
                <a:latin typeface="Times New Roman" panose="02020603050405020304" pitchFamily="18" charset="0"/>
                <a:cs typeface="Times New Roman" panose="02020603050405020304" pitchFamily="18" charset="0"/>
              </a:rPr>
              <a:t>Retinex</a:t>
            </a:r>
            <a:r>
              <a:rPr lang="en-US" sz="2800" dirty="0">
                <a:latin typeface="Times New Roman" panose="02020603050405020304" pitchFamily="18" charset="0"/>
                <a:cs typeface="Times New Roman" panose="02020603050405020304" pitchFamily="18" charset="0"/>
              </a:rPr>
              <a:t> with </a:t>
            </a:r>
            <a:r>
              <a:rPr lang="en-US" sz="2800" dirty="0" err="1">
                <a:latin typeface="Times New Roman" panose="02020603050405020304" pitchFamily="18" charset="0"/>
                <a:cs typeface="Times New Roman" panose="02020603050405020304" pitchFamily="18" charset="0"/>
              </a:rPr>
              <a:t>Colour</a:t>
            </a:r>
            <a:r>
              <a:rPr lang="en-US" sz="2800" dirty="0">
                <a:latin typeface="Times New Roman" panose="02020603050405020304" pitchFamily="18" charset="0"/>
                <a:cs typeface="Times New Roman" panose="02020603050405020304" pitchFamily="18" charset="0"/>
              </a:rPr>
              <a:t> Restoration (MSRCR)</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p>
        </p:txBody>
      </p:sp>
      <p:sp>
        <p:nvSpPr>
          <p:cNvPr id="8" name="Title 1">
            <a:extLst>
              <a:ext uri="{FF2B5EF4-FFF2-40B4-BE49-F238E27FC236}">
                <a16:creationId xmlns:a16="http://schemas.microsoft.com/office/drawing/2014/main" id="{BE7EE578-7130-43F3-9F52-4F25F471FF94}"/>
              </a:ext>
            </a:extLst>
          </p:cNvPr>
          <p:cNvSpPr txBox="1">
            <a:spLocks/>
          </p:cNvSpPr>
          <p:nvPr/>
        </p:nvSpPr>
        <p:spPr>
          <a:xfrm>
            <a:off x="0" y="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308384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CFED5-3A8A-4580-846C-626C6D2E06E4}"/>
              </a:ext>
            </a:extLst>
          </p:cNvPr>
          <p:cNvSpPr>
            <a:spLocks noGrp="1"/>
          </p:cNvSpPr>
          <p:nvPr>
            <p:ph idx="1"/>
          </p:nvPr>
        </p:nvSpPr>
        <p:spPr>
          <a:xfrm>
            <a:off x="244848" y="3014576"/>
            <a:ext cx="11410122" cy="3204239"/>
          </a:xfrm>
        </p:spPr>
        <p:txBody>
          <a:bodyPr>
            <a:normAutofit/>
          </a:bodyPr>
          <a:lstStyle/>
          <a:p>
            <a:r>
              <a:rPr lang="en-US" dirty="0" err="1">
                <a:latin typeface="Times New Roman" panose="02020603050405020304" pitchFamily="18" charset="0"/>
                <a:cs typeface="Times New Roman" panose="02020603050405020304" pitchFamily="18" charset="0"/>
              </a:rPr>
              <a:t>Retinex</a:t>
            </a:r>
            <a:r>
              <a:rPr lang="en-US" dirty="0">
                <a:latin typeface="Times New Roman" panose="02020603050405020304" pitchFamily="18" charset="0"/>
                <a:cs typeface="Times New Roman" panose="02020603050405020304" pitchFamily="18" charset="0"/>
              </a:rPr>
              <a:t> theory was first brought forward by </a:t>
            </a:r>
            <a:r>
              <a:rPr lang="en-US" b="1" dirty="0">
                <a:solidFill>
                  <a:srgbClr val="002060"/>
                </a:solidFill>
                <a:latin typeface="Times New Roman" panose="02020603050405020304" pitchFamily="18" charset="0"/>
                <a:cs typeface="Times New Roman" panose="02020603050405020304" pitchFamily="18" charset="0"/>
              </a:rPr>
              <a:t>Edwin H. Land</a:t>
            </a:r>
            <a:r>
              <a:rPr lang="en-US" dirty="0">
                <a:latin typeface="Times New Roman" panose="02020603050405020304" pitchFamily="18" charset="0"/>
                <a:cs typeface="Times New Roman" panose="02020603050405020304" pitchFamily="18" charset="0"/>
              </a:rPr>
              <a:t> in </a:t>
            </a:r>
            <a:r>
              <a:rPr lang="en-US" dirty="0">
                <a:solidFill>
                  <a:srgbClr val="FF0000"/>
                </a:solidFill>
                <a:latin typeface="Times New Roman" panose="02020603050405020304" pitchFamily="18" charset="0"/>
                <a:cs typeface="Times New Roman" panose="02020603050405020304" pitchFamily="18" charset="0"/>
              </a:rPr>
              <a:t>1977</a:t>
            </a:r>
            <a:r>
              <a:rPr lang="en-US" dirty="0">
                <a:latin typeface="Times New Roman" panose="02020603050405020304" pitchFamily="18" charset="0"/>
                <a:cs typeface="Times New Roman" panose="02020603050405020304" pitchFamily="18" charset="0"/>
              </a:rPr>
              <a:t>, and later </a:t>
            </a:r>
            <a:r>
              <a:rPr lang="en-US" b="1" dirty="0">
                <a:solidFill>
                  <a:srgbClr val="002060"/>
                </a:solidFill>
                <a:latin typeface="Times New Roman" panose="02020603050405020304" pitchFamily="18" charset="0"/>
                <a:cs typeface="Times New Roman" panose="02020603050405020304" pitchFamily="18" charset="0"/>
              </a:rPr>
              <a:t>Jobson.et </a:t>
            </a:r>
            <a:r>
              <a:rPr lang="en-US" dirty="0">
                <a:latin typeface="Times New Roman" panose="02020603050405020304" pitchFamily="18" charset="0"/>
                <a:cs typeface="Times New Roman" panose="02020603050405020304" pitchFamily="18" charset="0"/>
              </a:rPr>
              <a:t>put forward two algorithms, the </a:t>
            </a:r>
            <a:r>
              <a:rPr lang="en-US" b="1" dirty="0">
                <a:solidFill>
                  <a:srgbClr val="002060"/>
                </a:solidFill>
                <a:latin typeface="Times New Roman" panose="02020603050405020304" pitchFamily="18" charset="0"/>
                <a:cs typeface="Times New Roman" panose="02020603050405020304" pitchFamily="18" charset="0"/>
              </a:rPr>
              <a:t>Single-Scale </a:t>
            </a:r>
            <a:r>
              <a:rPr lang="en-US" b="1" dirty="0" err="1">
                <a:solidFill>
                  <a:srgbClr val="002060"/>
                </a:solidFill>
                <a:latin typeface="Times New Roman" panose="02020603050405020304" pitchFamily="18" charset="0"/>
                <a:cs typeface="Times New Roman" panose="02020603050405020304" pitchFamily="18" charset="0"/>
              </a:rPr>
              <a:t>Retinex</a:t>
            </a:r>
            <a:r>
              <a:rPr lang="en-US" b="1" dirty="0">
                <a:solidFill>
                  <a:srgbClr val="002060"/>
                </a:solidFill>
                <a:latin typeface="Times New Roman" panose="02020603050405020304" pitchFamily="18" charset="0"/>
                <a:cs typeface="Times New Roman" panose="02020603050405020304" pitchFamily="18" charset="0"/>
              </a:rPr>
              <a:t> (SSR) </a:t>
            </a:r>
            <a:r>
              <a:rPr lang="en-US" dirty="0">
                <a:latin typeface="Times New Roman" panose="02020603050405020304" pitchFamily="18" charset="0"/>
                <a:cs typeface="Times New Roman" panose="02020603050405020304" pitchFamily="18" charset="0"/>
              </a:rPr>
              <a:t>and the </a:t>
            </a:r>
            <a:r>
              <a:rPr lang="en-US" b="1" dirty="0">
                <a:solidFill>
                  <a:srgbClr val="002060"/>
                </a:solidFill>
                <a:latin typeface="Times New Roman" panose="02020603050405020304" pitchFamily="18" charset="0"/>
                <a:cs typeface="Times New Roman" panose="02020603050405020304" pitchFamily="18" charset="0"/>
              </a:rPr>
              <a:t>Multi-Scale </a:t>
            </a:r>
            <a:r>
              <a:rPr lang="en-US" b="1" dirty="0" err="1">
                <a:solidFill>
                  <a:srgbClr val="002060"/>
                </a:solidFill>
                <a:latin typeface="Times New Roman" panose="02020603050405020304" pitchFamily="18" charset="0"/>
                <a:cs typeface="Times New Roman" panose="02020603050405020304" pitchFamily="18" charset="0"/>
              </a:rPr>
              <a:t>Retinex</a:t>
            </a:r>
            <a:r>
              <a:rPr lang="en-US" b="1" dirty="0">
                <a:solidFill>
                  <a:srgbClr val="002060"/>
                </a:solidFill>
                <a:latin typeface="Times New Roman" panose="02020603050405020304" pitchFamily="18" charset="0"/>
                <a:cs typeface="Times New Roman" panose="02020603050405020304" pitchFamily="18" charset="0"/>
              </a:rPr>
              <a:t> (MSR).</a:t>
            </a:r>
          </a:p>
          <a:p>
            <a:r>
              <a:rPr lang="en-US" dirty="0">
                <a:latin typeface="Times New Roman" panose="02020603050405020304" pitchFamily="18" charset="0"/>
                <a:cs typeface="Times New Roman" panose="02020603050405020304" pitchFamily="18" charset="0"/>
              </a:rPr>
              <a:t> Among the various methods that have been put forward to solve problems of bad image acquisition, caused due to uneven illumination, like adaptive histogram equalization, gradient field image enhancement etc. the </a:t>
            </a:r>
            <a:r>
              <a:rPr lang="en-US" b="1" dirty="0" err="1">
                <a:solidFill>
                  <a:srgbClr val="002060"/>
                </a:solidFill>
                <a:latin typeface="Times New Roman" panose="02020603050405020304" pitchFamily="18" charset="0"/>
                <a:cs typeface="Times New Roman" panose="02020603050405020304" pitchFamily="18" charset="0"/>
              </a:rPr>
              <a:t>Retinex</a:t>
            </a:r>
            <a:r>
              <a:rPr lang="en-US" dirty="0">
                <a:latin typeface="Times New Roman" panose="02020603050405020304" pitchFamily="18" charset="0"/>
                <a:cs typeface="Times New Roman" panose="02020603050405020304" pitchFamily="18" charset="0"/>
              </a:rPr>
              <a:t> has become a research hotspot because it could achieve an appropriate balance between </a:t>
            </a:r>
            <a:r>
              <a:rPr lang="en-US" b="1" dirty="0">
                <a:solidFill>
                  <a:srgbClr val="002060"/>
                </a:solidFill>
                <a:latin typeface="Times New Roman" panose="02020603050405020304" pitchFamily="18" charset="0"/>
                <a:cs typeface="Times New Roman" panose="02020603050405020304" pitchFamily="18" charset="0"/>
              </a:rPr>
              <a:t>dynamic range compression, sharpening and color constancy</a:t>
            </a:r>
            <a:r>
              <a:rPr lang="en-US" baseline="30000" dirty="0">
                <a:solidFill>
                  <a:srgbClr val="00206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p>
          <a:p>
            <a:r>
              <a:rPr lang="en-IN" b="1" dirty="0">
                <a:solidFill>
                  <a:srgbClr val="002060"/>
                </a:solidFill>
                <a:latin typeface="Times New Roman" panose="02020603050405020304" pitchFamily="18" charset="0"/>
                <a:cs typeface="Times New Roman" panose="02020603050405020304" pitchFamily="18" charset="0"/>
              </a:rPr>
              <a:t>Colour constancy </a:t>
            </a:r>
            <a:r>
              <a:rPr lang="en-IN" dirty="0">
                <a:latin typeface="Times New Roman" panose="02020603050405020304" pitchFamily="18" charset="0"/>
                <a:cs typeface="Times New Roman" panose="02020603050405020304" pitchFamily="18" charset="0"/>
              </a:rPr>
              <a:t>means that the perceived colours are relatively constant under varying illumination conditions. This is a powerful algorithm especially for the visibility improvement of the dark regions which </a:t>
            </a:r>
            <a:r>
              <a:rPr lang="en-US" dirty="0">
                <a:latin typeface="Times New Roman" panose="02020603050405020304" pitchFamily="18" charset="0"/>
                <a:cs typeface="Times New Roman" panose="02020603050405020304" pitchFamily="18" charset="0"/>
              </a:rPr>
              <a:t>makes it useful for </a:t>
            </a:r>
            <a:r>
              <a:rPr lang="en-US" b="1" dirty="0">
                <a:solidFill>
                  <a:srgbClr val="002060"/>
                </a:solidFill>
                <a:latin typeface="Times New Roman" panose="02020603050405020304" pitchFamily="18" charset="0"/>
                <a:cs typeface="Times New Roman" panose="02020603050405020304" pitchFamily="18" charset="0"/>
              </a:rPr>
              <a:t>processing the scenes of a dark environment.</a:t>
            </a:r>
          </a:p>
          <a:p>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6680E969-CB87-4D2D-AB3E-15747A3F98AE}"/>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C9FEA904-F25C-4952-AEE0-3446C337546B}"/>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B75F003F-7BCD-4284-B610-D1A491FE569B}"/>
              </a:ext>
            </a:extLst>
          </p:cNvPr>
          <p:cNvSpPr>
            <a:spLocks noGrp="1"/>
          </p:cNvSpPr>
          <p:nvPr>
            <p:ph type="sldNum" sz="quarter" idx="12"/>
          </p:nvPr>
        </p:nvSpPr>
        <p:spPr/>
        <p:txBody>
          <a:bodyPr/>
          <a:lstStyle/>
          <a:p>
            <a:fld id="{16197141-18D8-49ED-8D44-6CAFAA373FE9}" type="slidenum">
              <a:rPr lang="en-US" smtClean="0"/>
              <a:t>5</a:t>
            </a:fld>
            <a:endParaRPr lang="en-US"/>
          </a:p>
        </p:txBody>
      </p:sp>
      <p:sp>
        <p:nvSpPr>
          <p:cNvPr id="8" name="Footer Placeholder 7">
            <a:extLst>
              <a:ext uri="{FF2B5EF4-FFF2-40B4-BE49-F238E27FC236}">
                <a16:creationId xmlns:a16="http://schemas.microsoft.com/office/drawing/2014/main" id="{B03E2F6B-EEBF-463D-9F0E-02F72B419EB7}"/>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9" name="Slide Number Placeholder 6">
            <a:extLst>
              <a:ext uri="{FF2B5EF4-FFF2-40B4-BE49-F238E27FC236}">
                <a16:creationId xmlns:a16="http://schemas.microsoft.com/office/drawing/2014/main" id="{60D45C56-10EB-489D-8886-BDA202FF404B}"/>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4</a:t>
            </a:r>
          </a:p>
        </p:txBody>
      </p:sp>
      <p:sp>
        <p:nvSpPr>
          <p:cNvPr id="10" name="TextBox 9">
            <a:extLst>
              <a:ext uri="{FF2B5EF4-FFF2-40B4-BE49-F238E27FC236}">
                <a16:creationId xmlns:a16="http://schemas.microsoft.com/office/drawing/2014/main" id="{588BD45E-949C-42C5-9888-FCF29906EFC4}"/>
              </a:ext>
            </a:extLst>
          </p:cNvPr>
          <p:cNvSpPr txBox="1"/>
          <p:nvPr/>
        </p:nvSpPr>
        <p:spPr>
          <a:xfrm>
            <a:off x="244849" y="1314593"/>
            <a:ext cx="11947151" cy="163121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Reference:</a:t>
            </a:r>
          </a:p>
          <a:p>
            <a:r>
              <a:rPr lang="en-IN" sz="2000" dirty="0">
                <a:latin typeface="Times New Roman" panose="02020603050405020304" pitchFamily="18" charset="0"/>
                <a:cs typeface="Times New Roman" panose="02020603050405020304" pitchFamily="18" charset="0"/>
              </a:rPr>
              <a:t>1.  </a:t>
            </a:r>
            <a:r>
              <a:rPr lang="en-IN" sz="2000" b="1" dirty="0" err="1">
                <a:latin typeface="Times New Roman" panose="02020603050405020304" pitchFamily="18" charset="0"/>
                <a:cs typeface="Times New Roman" panose="02020603050405020304" pitchFamily="18" charset="0"/>
              </a:rPr>
              <a:t>Dr.</a:t>
            </a: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Jharna</a:t>
            </a:r>
            <a:r>
              <a:rPr lang="en-IN" sz="2000" b="1" dirty="0">
                <a:latin typeface="Times New Roman" panose="02020603050405020304" pitchFamily="18" charset="0"/>
                <a:cs typeface="Times New Roman" panose="02020603050405020304" pitchFamily="18" charset="0"/>
              </a:rPr>
              <a:t> Majumdar, </a:t>
            </a:r>
            <a:r>
              <a:rPr lang="en-IN" sz="2000" b="1" dirty="0" err="1">
                <a:latin typeface="Times New Roman" panose="02020603050405020304" pitchFamily="18" charset="0"/>
                <a:cs typeface="Times New Roman" panose="02020603050405020304" pitchFamily="18" charset="0"/>
              </a:rPr>
              <a:t>Dr.</a:t>
            </a:r>
            <a:r>
              <a:rPr lang="en-IN" sz="2000" b="1" dirty="0">
                <a:latin typeface="Times New Roman" panose="02020603050405020304" pitchFamily="18" charset="0"/>
                <a:cs typeface="Times New Roman" panose="02020603050405020304" pitchFamily="18" charset="0"/>
              </a:rPr>
              <a:t> P </a:t>
            </a:r>
            <a:r>
              <a:rPr lang="en-IN" sz="2000" b="1" dirty="0" err="1">
                <a:latin typeface="Times New Roman" panose="02020603050405020304" pitchFamily="18" charset="0"/>
                <a:cs typeface="Times New Roman" panose="02020603050405020304" pitchFamily="18" charset="0"/>
              </a:rPr>
              <a:t>Nagabhushan</a:t>
            </a: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Mili</a:t>
            </a:r>
            <a:r>
              <a:rPr lang="en-IN" sz="2000" b="1" dirty="0">
                <a:latin typeface="Times New Roman" panose="02020603050405020304" pitchFamily="18" charset="0"/>
                <a:cs typeface="Times New Roman" panose="02020603050405020304" pitchFamily="18" charset="0"/>
              </a:rPr>
              <a:t> Nandi,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RetinexAlgorithm</a:t>
            </a:r>
            <a:r>
              <a:rPr lang="en-IN" sz="2000" dirty="0">
                <a:latin typeface="Times New Roman" panose="02020603050405020304" pitchFamily="18" charset="0"/>
                <a:cs typeface="Times New Roman" panose="02020603050405020304" pitchFamily="18" charset="0"/>
              </a:rPr>
              <a:t> with reduced halo </a:t>
            </a:r>
            <a:r>
              <a:rPr lang="en-IN" sz="2000" dirty="0" err="1">
                <a:latin typeface="Times New Roman" panose="02020603050405020304" pitchFamily="18" charset="0"/>
                <a:cs typeface="Times New Roman" panose="02020603050405020304" pitchFamily="18" charset="0"/>
              </a:rPr>
              <a:t>artifacts</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     Defence Science Journal, Vol.61, No. 6, November 2011, pp. 559-566, DOI: 10.14429/dsj.61.753</a:t>
            </a:r>
          </a:p>
          <a:p>
            <a:r>
              <a:rPr lang="en-IN" sz="2000" dirty="0">
                <a:latin typeface="Times New Roman" panose="02020603050405020304" pitchFamily="18" charset="0"/>
                <a:cs typeface="Times New Roman" panose="02020603050405020304" pitchFamily="18" charset="0"/>
              </a:rPr>
              <a:t>2.  </a:t>
            </a:r>
            <a:r>
              <a:rPr lang="en-IN" sz="2000" b="1" dirty="0">
                <a:latin typeface="Times New Roman" panose="02020603050405020304" pitchFamily="18" charset="0"/>
                <a:cs typeface="Times New Roman" panose="02020603050405020304" pitchFamily="18" charset="0"/>
              </a:rPr>
              <a:t>Rahman, Z.; Jobson, D.J. &amp; </a:t>
            </a:r>
            <a:r>
              <a:rPr lang="en-IN" sz="2000" b="1" dirty="0" err="1">
                <a:latin typeface="Times New Roman" panose="02020603050405020304" pitchFamily="18" charset="0"/>
                <a:cs typeface="Times New Roman" panose="02020603050405020304" pitchFamily="18" charset="0"/>
              </a:rPr>
              <a:t>Woodell</a:t>
            </a:r>
            <a:r>
              <a:rPr lang="en-IN" sz="2000" b="1" dirty="0">
                <a:latin typeface="Times New Roman" panose="02020603050405020304" pitchFamily="18" charset="0"/>
                <a:cs typeface="Times New Roman" panose="02020603050405020304" pitchFamily="18" charset="0"/>
              </a:rPr>
              <a:t>, G.A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MultiScale</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Retinex</a:t>
            </a:r>
            <a:r>
              <a:rPr lang="en-IN" sz="2000" dirty="0">
                <a:latin typeface="Times New Roman" panose="02020603050405020304" pitchFamily="18" charset="0"/>
                <a:cs typeface="Times New Roman" panose="02020603050405020304" pitchFamily="18" charset="0"/>
              </a:rPr>
              <a:t> for </a:t>
            </a:r>
            <a:r>
              <a:rPr lang="en-IN" sz="2000" dirty="0" err="1">
                <a:latin typeface="Times New Roman" panose="02020603050405020304" pitchFamily="18" charset="0"/>
                <a:cs typeface="Times New Roman" panose="02020603050405020304" pitchFamily="18" charset="0"/>
              </a:rPr>
              <a:t>color</a:t>
            </a:r>
            <a:r>
              <a:rPr lang="en-IN" sz="2000" dirty="0">
                <a:latin typeface="Times New Roman" panose="02020603050405020304" pitchFamily="18" charset="0"/>
                <a:cs typeface="Times New Roman" panose="02020603050405020304" pitchFamily="18" charset="0"/>
              </a:rPr>
              <a:t> image enhancement. </a:t>
            </a:r>
            <a:r>
              <a:rPr lang="en-IN" sz="2000" i="1" dirty="0">
                <a:latin typeface="Times New Roman" panose="02020603050405020304" pitchFamily="18" charset="0"/>
                <a:cs typeface="Times New Roman" panose="02020603050405020304" pitchFamily="18" charset="0"/>
              </a:rPr>
              <a:t>In </a:t>
            </a:r>
            <a:r>
              <a:rPr lang="en-IN" sz="2000" dirty="0">
                <a:latin typeface="Times New Roman" panose="02020603050405020304" pitchFamily="18" charset="0"/>
                <a:cs typeface="Times New Roman" panose="02020603050405020304" pitchFamily="18" charset="0"/>
              </a:rPr>
              <a:t>Proceeding </a:t>
            </a:r>
          </a:p>
          <a:p>
            <a:r>
              <a:rPr lang="en-IN" sz="2000" dirty="0">
                <a:latin typeface="Times New Roman" panose="02020603050405020304" pitchFamily="18" charset="0"/>
                <a:cs typeface="Times New Roman" panose="02020603050405020304" pitchFamily="18" charset="0"/>
              </a:rPr>
              <a:t>     of the IEEE International Conference on Image Processing(ICIP), 1996.</a:t>
            </a:r>
            <a:endParaRPr lang="en-US" sz="2000" dirty="0">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70BA6F57-76E8-4068-8952-C37A230AAA39}"/>
              </a:ext>
            </a:extLst>
          </p:cNvPr>
          <p:cNvSpPr txBox="1">
            <a:spLocks/>
          </p:cNvSpPr>
          <p:nvPr/>
        </p:nvSpPr>
        <p:spPr>
          <a:xfrm>
            <a:off x="0" y="-35947"/>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194536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E3880-C760-43B0-9323-5C7038959B44}"/>
              </a:ext>
            </a:extLst>
          </p:cNvPr>
          <p:cNvSpPr>
            <a:spLocks noGrp="1"/>
          </p:cNvSpPr>
          <p:nvPr>
            <p:ph idx="1"/>
          </p:nvPr>
        </p:nvSpPr>
        <p:spPr>
          <a:xfrm>
            <a:off x="215900" y="1374645"/>
            <a:ext cx="11760200" cy="3348989"/>
          </a:xfrm>
        </p:spPr>
        <p:txBody>
          <a:bodyPr>
            <a:noAutofit/>
          </a:bodyPr>
          <a:lstStyle/>
          <a:p>
            <a:r>
              <a:rPr lang="en-US" dirty="0">
                <a:latin typeface="Times New Roman" panose="02020603050405020304" pitchFamily="18" charset="0"/>
                <a:cs typeface="Times New Roman" panose="02020603050405020304" pitchFamily="18" charset="0"/>
              </a:rPr>
              <a:t>The Brightness Preserving </a:t>
            </a:r>
            <a:r>
              <a:rPr lang="en-US" b="1" dirty="0">
                <a:solidFill>
                  <a:srgbClr val="002060"/>
                </a:solidFill>
                <a:latin typeface="Times New Roman" panose="02020603050405020304" pitchFamily="18" charset="0"/>
                <a:cs typeface="Times New Roman" panose="02020603050405020304" pitchFamily="18" charset="0"/>
              </a:rPr>
              <a:t>Bi-Histogram Equalization (BBHE) </a:t>
            </a:r>
            <a:r>
              <a:rPr lang="en-US" dirty="0">
                <a:latin typeface="Times New Roman" panose="02020603050405020304" pitchFamily="18" charset="0"/>
                <a:cs typeface="Times New Roman" panose="02020603050405020304" pitchFamily="18" charset="0"/>
              </a:rPr>
              <a:t>was proposed by </a:t>
            </a:r>
            <a:r>
              <a:rPr lang="en-US" b="1" dirty="0">
                <a:solidFill>
                  <a:srgbClr val="002060"/>
                </a:solidFill>
                <a:latin typeface="Times New Roman" panose="02020603050405020304" pitchFamily="18" charset="0"/>
                <a:cs typeface="Times New Roman" panose="02020603050405020304" pitchFamily="18" charset="0"/>
              </a:rPr>
              <a:t>Yeong Kim</a:t>
            </a:r>
            <a:r>
              <a:rPr lang="en-US" dirty="0">
                <a:latin typeface="Times New Roman" panose="02020603050405020304" pitchFamily="18" charset="0"/>
                <a:cs typeface="Times New Roman" panose="02020603050405020304" pitchFamily="18" charset="0"/>
              </a:rPr>
              <a:t>, to enhance the contrast of a dark image. Simulation results also demonstrate the </a:t>
            </a:r>
            <a:r>
              <a:rPr lang="en-US" b="1" dirty="0">
                <a:solidFill>
                  <a:srgbClr val="002060"/>
                </a:solidFill>
                <a:latin typeface="Times New Roman" panose="02020603050405020304" pitchFamily="18" charset="0"/>
                <a:cs typeface="Times New Roman" panose="02020603050405020304" pitchFamily="18" charset="0"/>
              </a:rPr>
              <a:t>brightness-preserving function </a:t>
            </a:r>
            <a:r>
              <a:rPr lang="en-US" dirty="0">
                <a:latin typeface="Times New Roman" panose="02020603050405020304" pitchFamily="18" charset="0"/>
                <a:cs typeface="Times New Roman" panose="02020603050405020304" pitchFamily="18" charset="0"/>
              </a:rPr>
              <a:t>of the BBHE while enhancing contrasts.</a:t>
            </a:r>
          </a:p>
          <a:p>
            <a:r>
              <a:rPr lang="en-US" dirty="0">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Equal area dualistic sub-image histogram equalization (DSIHE)</a:t>
            </a:r>
            <a:r>
              <a:rPr lang="en-US" dirty="0">
                <a:latin typeface="Times New Roman" panose="02020603050405020304" pitchFamily="18" charset="0"/>
                <a:cs typeface="Times New Roman" panose="02020603050405020304" pitchFamily="18" charset="0"/>
              </a:rPr>
              <a:t> algorithm was proposed that could not only enhance image information effectively but also keep the </a:t>
            </a:r>
            <a:r>
              <a:rPr lang="en-US" b="1" dirty="0">
                <a:solidFill>
                  <a:srgbClr val="002060"/>
                </a:solidFill>
                <a:latin typeface="Times New Roman" panose="02020603050405020304" pitchFamily="18" charset="0"/>
                <a:cs typeface="Times New Roman" panose="02020603050405020304" pitchFamily="18" charset="0"/>
              </a:rPr>
              <a:t>original image luminance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Contrast limited adaptive histogram equalization (CLAHE) </a:t>
            </a:r>
            <a:r>
              <a:rPr lang="en-US" dirty="0">
                <a:latin typeface="Times New Roman" panose="02020603050405020304" pitchFamily="18" charset="0"/>
                <a:cs typeface="Times New Roman" panose="02020603050405020304" pitchFamily="18" charset="0"/>
              </a:rPr>
              <a:t>was proposed in order to improve the </a:t>
            </a:r>
            <a:r>
              <a:rPr lang="en-US" b="1" dirty="0">
                <a:solidFill>
                  <a:srgbClr val="002060"/>
                </a:solidFill>
                <a:latin typeface="Times New Roman" panose="02020603050405020304" pitchFamily="18" charset="0"/>
                <a:cs typeface="Times New Roman" panose="02020603050405020304" pitchFamily="18" charset="0"/>
              </a:rPr>
              <a:t>visibility level of foggy image </a:t>
            </a:r>
            <a:r>
              <a:rPr lang="en-US" dirty="0">
                <a:latin typeface="Times New Roman" panose="02020603050405020304" pitchFamily="18" charset="0"/>
                <a:cs typeface="Times New Roman" panose="02020603050405020304" pitchFamily="18" charset="0"/>
              </a:rPr>
              <a:t>or video. </a:t>
            </a:r>
          </a:p>
          <a:p>
            <a:r>
              <a:rPr lang="en-US" dirty="0">
                <a:latin typeface="Times New Roman" panose="02020603050405020304" pitchFamily="18" charset="0"/>
                <a:cs typeface="Times New Roman" panose="02020603050405020304" pitchFamily="18" charset="0"/>
              </a:rPr>
              <a:t>After these, a different approach of using gradient domain instead of intensity gradient was proposed for enhancement. This method can enhance the object contrast uniformly, and suppress the noise with no artifacts. </a:t>
            </a:r>
            <a:r>
              <a:rPr lang="en-US" b="1" dirty="0" err="1">
                <a:solidFill>
                  <a:srgbClr val="002060"/>
                </a:solidFill>
                <a:latin typeface="Times New Roman" panose="02020603050405020304" pitchFamily="18" charset="0"/>
                <a:cs typeface="Times New Roman" panose="02020603050405020304" pitchFamily="18" charset="0"/>
              </a:rPr>
              <a:t>Homophoric</a:t>
            </a:r>
            <a:r>
              <a:rPr lang="en-US" b="1" dirty="0">
                <a:solidFill>
                  <a:srgbClr val="002060"/>
                </a:solidFill>
                <a:latin typeface="Times New Roman" panose="02020603050405020304" pitchFamily="18" charset="0"/>
                <a:cs typeface="Times New Roman" panose="02020603050405020304" pitchFamily="18" charset="0"/>
              </a:rPr>
              <a:t> filtering technique </a:t>
            </a:r>
            <a:r>
              <a:rPr lang="en-US" dirty="0">
                <a:latin typeface="Times New Roman" panose="02020603050405020304" pitchFamily="18" charset="0"/>
                <a:cs typeface="Times New Roman" panose="02020603050405020304" pitchFamily="18" charset="0"/>
              </a:rPr>
              <a:t>was also implemented for enhancement. It helped to significantly improve face recognition performance on images with difficult illumination conditions. </a:t>
            </a:r>
          </a:p>
          <a:p>
            <a:r>
              <a:rPr lang="en-US" dirty="0">
                <a:latin typeface="Times New Roman" panose="02020603050405020304" pitchFamily="18" charset="0"/>
                <a:cs typeface="Times New Roman" panose="02020603050405020304" pitchFamily="18" charset="0"/>
              </a:rPr>
              <a:t>However, the </a:t>
            </a:r>
            <a:r>
              <a:rPr lang="en-US" b="1" dirty="0" err="1">
                <a:solidFill>
                  <a:srgbClr val="002060"/>
                </a:solidFill>
                <a:latin typeface="Times New Roman" panose="02020603050405020304" pitchFamily="18" charset="0"/>
                <a:cs typeface="Times New Roman" panose="02020603050405020304" pitchFamily="18" charset="0"/>
              </a:rPr>
              <a:t>Retinex</a:t>
            </a:r>
            <a:r>
              <a:rPr lang="en-US" b="1" dirty="0">
                <a:solidFill>
                  <a:srgbClr val="002060"/>
                </a:solidFill>
                <a:latin typeface="Times New Roman" panose="02020603050405020304" pitchFamily="18" charset="0"/>
                <a:cs typeface="Times New Roman" panose="02020603050405020304" pitchFamily="18" charset="0"/>
              </a:rPr>
              <a:t> algorithm is the most suitable </a:t>
            </a:r>
            <a:r>
              <a:rPr lang="en-US" dirty="0">
                <a:latin typeface="Times New Roman" panose="02020603050405020304" pitchFamily="18" charset="0"/>
                <a:cs typeface="Times New Roman" panose="02020603050405020304" pitchFamily="18" charset="0"/>
              </a:rPr>
              <a:t>for enhancement compared to the above techniques.</a:t>
            </a:r>
          </a:p>
        </p:txBody>
      </p:sp>
      <p:sp>
        <p:nvSpPr>
          <p:cNvPr id="4" name="Date Placeholder 3">
            <a:extLst>
              <a:ext uri="{FF2B5EF4-FFF2-40B4-BE49-F238E27FC236}">
                <a16:creationId xmlns:a16="http://schemas.microsoft.com/office/drawing/2014/main" id="{0B773AAB-4597-4A8B-9FC9-A472EE120FA6}"/>
              </a:ext>
            </a:extLst>
          </p:cNvPr>
          <p:cNvSpPr>
            <a:spLocks noGrp="1"/>
          </p:cNvSpPr>
          <p:nvPr>
            <p:ph type="dt" sz="half" idx="10"/>
          </p:nvPr>
        </p:nvSpPr>
        <p:spPr/>
        <p:txBody>
          <a:bodyPr/>
          <a:lstStyle/>
          <a:p>
            <a:fld id="{A0C7DD55-369A-489A-B4C7-A4DB625E5E6B}" type="datetime1">
              <a:rPr lang="en-US" smtClean="0"/>
              <a:t>4/10/2019</a:t>
            </a:fld>
            <a:endParaRPr lang="en-US"/>
          </a:p>
        </p:txBody>
      </p:sp>
      <p:sp>
        <p:nvSpPr>
          <p:cNvPr id="5" name="Footer Placeholder 4">
            <a:extLst>
              <a:ext uri="{FF2B5EF4-FFF2-40B4-BE49-F238E27FC236}">
                <a16:creationId xmlns:a16="http://schemas.microsoft.com/office/drawing/2014/main" id="{BE8100B5-B27F-4752-9F59-609538A835B1}"/>
              </a:ext>
            </a:extLst>
          </p:cNvPr>
          <p:cNvSpPr>
            <a:spLocks noGrp="1"/>
          </p:cNvSpPr>
          <p:nvPr>
            <p:ph type="ftr" sz="quarter" idx="11"/>
          </p:nvPr>
        </p:nvSpPr>
        <p:spPr/>
        <p:txBody>
          <a:bodyPr/>
          <a:lstStyle/>
          <a:p>
            <a:r>
              <a:rPr lang="en-US"/>
              <a:t>CENTER FOR ROBOTICS RESEARCH</a:t>
            </a:r>
          </a:p>
        </p:txBody>
      </p:sp>
      <p:sp>
        <p:nvSpPr>
          <p:cNvPr id="6" name="Slide Number Placeholder 5">
            <a:extLst>
              <a:ext uri="{FF2B5EF4-FFF2-40B4-BE49-F238E27FC236}">
                <a16:creationId xmlns:a16="http://schemas.microsoft.com/office/drawing/2014/main" id="{E42CE33B-162B-4F19-AC35-07EB3AC9111D}"/>
              </a:ext>
            </a:extLst>
          </p:cNvPr>
          <p:cNvSpPr>
            <a:spLocks noGrp="1"/>
          </p:cNvSpPr>
          <p:nvPr>
            <p:ph type="sldNum" sz="quarter" idx="12"/>
          </p:nvPr>
        </p:nvSpPr>
        <p:spPr/>
        <p:txBody>
          <a:bodyPr/>
          <a:lstStyle/>
          <a:p>
            <a:fld id="{16197141-18D8-49ED-8D44-6CAFAA373FE9}" type="slidenum">
              <a:rPr lang="en-US" smtClean="0"/>
              <a:t>6</a:t>
            </a:fld>
            <a:endParaRPr lang="en-US"/>
          </a:p>
        </p:txBody>
      </p:sp>
      <p:sp>
        <p:nvSpPr>
          <p:cNvPr id="8" name="Footer Placeholder 7">
            <a:extLst>
              <a:ext uri="{FF2B5EF4-FFF2-40B4-BE49-F238E27FC236}">
                <a16:creationId xmlns:a16="http://schemas.microsoft.com/office/drawing/2014/main" id="{F14820D1-6E6C-4816-A34A-6479AA8A172D}"/>
              </a:ext>
            </a:extLst>
          </p:cNvPr>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9" name="Slide Number Placeholder 6">
            <a:extLst>
              <a:ext uri="{FF2B5EF4-FFF2-40B4-BE49-F238E27FC236}">
                <a16:creationId xmlns:a16="http://schemas.microsoft.com/office/drawing/2014/main" id="{9B0AEF37-6AEB-4926-81B0-47C6A0B957F7}"/>
              </a:ext>
            </a:extLst>
          </p:cNvPr>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5</a:t>
            </a:r>
          </a:p>
        </p:txBody>
      </p:sp>
      <p:sp>
        <p:nvSpPr>
          <p:cNvPr id="11" name="Title 1">
            <a:extLst>
              <a:ext uri="{FF2B5EF4-FFF2-40B4-BE49-F238E27FC236}">
                <a16:creationId xmlns:a16="http://schemas.microsoft.com/office/drawing/2014/main" id="{88752D96-B127-47DD-8122-9186E8638801}"/>
              </a:ext>
            </a:extLst>
          </p:cNvPr>
          <p:cNvSpPr txBox="1">
            <a:spLocks/>
          </p:cNvSpPr>
          <p:nvPr/>
        </p:nvSpPr>
        <p:spPr>
          <a:xfrm>
            <a:off x="0" y="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200355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927" r="14927"/>
          <a:stretch/>
        </p:blipFill>
        <p:spPr>
          <a:xfrm>
            <a:off x="9188796" y="899092"/>
            <a:ext cx="3003204" cy="5323069"/>
          </a:xfrm>
          <a:prstGeom prst="rect">
            <a:avLst/>
          </a:prstGeom>
        </p:spPr>
      </p:pic>
      <p:sp>
        <p:nvSpPr>
          <p:cNvPr id="5" name="TextBox 4"/>
          <p:cNvSpPr txBox="1"/>
          <p:nvPr/>
        </p:nvSpPr>
        <p:spPr>
          <a:xfrm>
            <a:off x="161927" y="1301960"/>
            <a:ext cx="9188796" cy="2492990"/>
          </a:xfrm>
          <a:prstGeom prst="rect">
            <a:avLst/>
          </a:prstGeom>
          <a:noFill/>
        </p:spPr>
        <p:txBody>
          <a:bodyPr wrap="square" rtlCol="0">
            <a:spAutoFit/>
          </a:bodyPr>
          <a:lstStyle/>
          <a:p>
            <a:r>
              <a:rPr lang="en-US" sz="2600" b="1" dirty="0">
                <a:solidFill>
                  <a:srgbClr val="00B050"/>
                </a:solidFill>
                <a:latin typeface="Calisto MT" panose="02040603050505030304" pitchFamily="18" charset="0"/>
                <a:cs typeface="Times New Roman" panose="02020603050405020304" pitchFamily="18" charset="0"/>
              </a:rPr>
              <a:t>ALGORITHM:</a:t>
            </a:r>
          </a:p>
          <a:p>
            <a:pPr marL="285750" lvl="0" indent="-285750">
              <a:buFont typeface="Wingdings" panose="05000000000000000000" pitchFamily="2" charset="2"/>
              <a:buChar char="Ø"/>
            </a:pPr>
            <a:r>
              <a:rPr lang="en-US" sz="2600" dirty="0">
                <a:latin typeface="Calisto MT" panose="02040603050505030304" pitchFamily="18" charset="0"/>
                <a:cs typeface="Times New Roman" panose="02020603050405020304" pitchFamily="18" charset="0"/>
              </a:rPr>
              <a:t>The input image stored in an array.</a:t>
            </a:r>
          </a:p>
          <a:p>
            <a:pPr marL="285750" lvl="0" indent="-285750">
              <a:buFont typeface="Wingdings" panose="05000000000000000000" pitchFamily="2" charset="2"/>
              <a:buChar char="Ø"/>
            </a:pPr>
            <a:r>
              <a:rPr lang="en-US" sz="2600" dirty="0">
                <a:latin typeface="Calisto MT" panose="02040603050505030304" pitchFamily="18" charset="0"/>
                <a:cs typeface="Times New Roman" panose="02020603050405020304" pitchFamily="18" charset="0"/>
              </a:rPr>
              <a:t>The individual color components are separated and stored in individual arrays as red (R(</a:t>
            </a:r>
            <a:r>
              <a:rPr lang="en-US" sz="2600" dirty="0" err="1">
                <a:latin typeface="Calisto MT" panose="02040603050505030304" pitchFamily="18" charset="0"/>
                <a:cs typeface="Times New Roman" panose="02020603050405020304" pitchFamily="18" charset="0"/>
              </a:rPr>
              <a:t>x,y</a:t>
            </a:r>
            <a:r>
              <a:rPr lang="en-US" sz="2600" dirty="0">
                <a:latin typeface="Calisto MT" panose="02040603050505030304" pitchFamily="18" charset="0"/>
                <a:cs typeface="Times New Roman" panose="02020603050405020304" pitchFamily="18" charset="0"/>
              </a:rPr>
              <a:t>)), green (G(</a:t>
            </a:r>
            <a:r>
              <a:rPr lang="en-US" sz="2600" dirty="0" err="1">
                <a:latin typeface="Calisto MT" panose="02040603050505030304" pitchFamily="18" charset="0"/>
                <a:cs typeface="Times New Roman" panose="02020603050405020304" pitchFamily="18" charset="0"/>
              </a:rPr>
              <a:t>x,y</a:t>
            </a:r>
            <a:r>
              <a:rPr lang="en-US" sz="2600" dirty="0">
                <a:latin typeface="Calisto MT" panose="02040603050505030304" pitchFamily="18" charset="0"/>
                <a:cs typeface="Times New Roman" panose="02020603050405020304" pitchFamily="18" charset="0"/>
              </a:rPr>
              <a:t>)) and blue (B(</a:t>
            </a:r>
            <a:r>
              <a:rPr lang="en-US" sz="2600" dirty="0" err="1">
                <a:latin typeface="Calisto MT" panose="02040603050505030304" pitchFamily="18" charset="0"/>
                <a:cs typeface="Times New Roman" panose="02020603050405020304" pitchFamily="18" charset="0"/>
              </a:rPr>
              <a:t>x,y</a:t>
            </a:r>
            <a:r>
              <a:rPr lang="en-US" sz="2600" dirty="0">
                <a:latin typeface="Calisto MT" panose="02040603050505030304" pitchFamily="18" charset="0"/>
                <a:cs typeface="Times New Roman" panose="02020603050405020304" pitchFamily="18" charset="0"/>
              </a:rPr>
              <a:t>)).</a:t>
            </a:r>
          </a:p>
          <a:p>
            <a:endParaRPr lang="en-US" sz="2600" dirty="0">
              <a:latin typeface="Calisto MT" panose="02040603050505030304" pitchFamily="18" charset="0"/>
              <a:cs typeface="Times New Roman" panose="02020603050405020304" pitchFamily="18" charset="0"/>
            </a:endParaRPr>
          </a:p>
        </p:txBody>
      </p:sp>
      <p:sp>
        <p:nvSpPr>
          <p:cNvPr id="13" name="TextBox 12"/>
          <p:cNvSpPr txBox="1"/>
          <p:nvPr/>
        </p:nvSpPr>
        <p:spPr>
          <a:xfrm>
            <a:off x="0" y="4975956"/>
            <a:ext cx="9188796" cy="1292662"/>
          </a:xfrm>
          <a:prstGeom prst="rect">
            <a:avLst/>
          </a:prstGeom>
          <a:noFill/>
        </p:spPr>
        <p:txBody>
          <a:bodyPr wrap="square" rtlCol="0">
            <a:spAutoFit/>
          </a:bodyPr>
          <a:lstStyle/>
          <a:p>
            <a:pPr marL="486918" lvl="1" indent="-285750">
              <a:buFont typeface="Wingdings" panose="05000000000000000000" pitchFamily="2" charset="2"/>
              <a:buChar char="Ø"/>
            </a:pPr>
            <a:r>
              <a:rPr lang="en-US" sz="2600" dirty="0">
                <a:latin typeface="Calisto MT" panose="02040603050505030304" pitchFamily="18" charset="0"/>
                <a:cs typeface="Times New Roman" panose="02020603050405020304" pitchFamily="18" charset="0"/>
              </a:rPr>
              <a:t>C is the Gaussian surround space constant</a:t>
            </a:r>
          </a:p>
          <a:p>
            <a:pPr marL="486918" lvl="1" indent="-285750">
              <a:buFont typeface="Wingdings" panose="05000000000000000000" pitchFamily="2" charset="2"/>
              <a:buChar char="Ø"/>
            </a:pPr>
            <a:r>
              <a:rPr lang="en-US" sz="2600" dirty="0">
                <a:latin typeface="Calisto MT" panose="02040603050505030304" pitchFamily="18" charset="0"/>
                <a:cs typeface="Times New Roman" panose="02020603050405020304" pitchFamily="18" charset="0"/>
              </a:rPr>
              <a:t>The color components are recombined to get the processed output image</a:t>
            </a:r>
          </a:p>
        </p:txBody>
      </p:sp>
      <p:sp>
        <p:nvSpPr>
          <p:cNvPr id="9"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0"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6</a:t>
            </a:r>
          </a:p>
        </p:txBody>
      </p:sp>
      <mc:AlternateContent xmlns:mc="http://schemas.openxmlformats.org/markup-compatibility/2006" xmlns:a14="http://schemas.microsoft.com/office/drawing/2010/main">
        <mc:Choice Requires="a14">
          <p:sp>
            <p:nvSpPr>
              <p:cNvPr id="6" name="Rectangle 5"/>
              <p:cNvSpPr/>
              <p:nvPr/>
            </p:nvSpPr>
            <p:spPr>
              <a:xfrm>
                <a:off x="1623192" y="3358685"/>
                <a:ext cx="62662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 </m:t>
                          </m:r>
                          <m:r>
                            <a:rPr lang="en-US" sz="2400" i="1">
                              <a:latin typeface="Cambria Math" panose="02040503050406030204" pitchFamily="18" charset="0"/>
                            </a:rPr>
                            <m:t>𝑦</m:t>
                          </m:r>
                        </m:e>
                      </m:d>
                      <m:r>
                        <a:rPr lang="en-US" sz="2400" i="0">
                          <a:latin typeface="Cambria Math" panose="02040503050406030204" pitchFamily="18" charset="0"/>
                        </a:rPr>
                        <m:t>= </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 </m:t>
                              </m:r>
                              <m:r>
                                <a:rPr lang="en-US" sz="2400" i="1">
                                  <a:latin typeface="Cambria Math" panose="02040503050406030204" pitchFamily="18" charset="0"/>
                                </a:rPr>
                                <m:t>𝑦</m:t>
                              </m:r>
                            </m:e>
                          </m:d>
                          <m:r>
                            <a:rPr lang="en-US" sz="2400" i="0">
                              <a:latin typeface="Cambria Math" panose="02040503050406030204" pitchFamily="18" charset="0"/>
                            </a:rPr>
                            <m:t>− </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log</m:t>
                              </m:r>
                            </m:fName>
                            <m:e>
                              <m:d>
                                <m:dPr>
                                  <m:begChr m:val="["/>
                                  <m:endChr m:val="]"/>
                                  <m:ctrlPr>
                                    <a:rPr lang="en-US" sz="2400" i="1">
                                      <a:latin typeface="Cambria Math" panose="02040503050406030204" pitchFamily="18" charset="0"/>
                                    </a:rPr>
                                  </m:ctrlPr>
                                </m:dPr>
                                <m:e>
                                  <m:d>
                                    <m:dPr>
                                      <m:beg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0">
                                              <a:latin typeface="Cambria Math" panose="02040503050406030204" pitchFamily="18" charset="0"/>
                                            </a:rPr>
                                            <m:t>, </m:t>
                                          </m:r>
                                          <m:r>
                                            <a:rPr lang="en-US" sz="2400" i="1">
                                              <a:latin typeface="Cambria Math" panose="02040503050406030204" pitchFamily="18" charset="0"/>
                                            </a:rPr>
                                            <m:t>𝑦</m:t>
                                          </m:r>
                                        </m:e>
                                      </m:d>
                                      <m:r>
                                        <a:rPr lang="en-US" sz="2400" i="0">
                                          <a:latin typeface="Cambria Math" panose="02040503050406030204" pitchFamily="18" charset="0"/>
                                        </a:rPr>
                                        <m:t>∗</m:t>
                                      </m:r>
                                      <m:r>
                                        <a:rPr lang="en-US" sz="2400" i="1">
                                          <a:latin typeface="Cambria Math" panose="02040503050406030204" pitchFamily="18" charset="0"/>
                                        </a:rPr>
                                        <m:t>𝐹</m:t>
                                      </m:r>
                                      <m:r>
                                        <a:rPr lang="en-US" sz="2400" i="0">
                                          <a:latin typeface="Cambria Math" panose="02040503050406030204" pitchFamily="18" charset="0"/>
                                        </a:rPr>
                                        <m:t>(</m:t>
                                      </m:r>
                                      <m:r>
                                        <a:rPr lang="en-US" sz="2400" i="1">
                                          <a:latin typeface="Cambria Math" panose="02040503050406030204" pitchFamily="18" charset="0"/>
                                        </a:rPr>
                                        <m:t>𝑥</m:t>
                                      </m:r>
                                      <m:r>
                                        <a:rPr lang="en-US" sz="2400" i="0">
                                          <a:latin typeface="Cambria Math" panose="02040503050406030204" pitchFamily="18" charset="0"/>
                                        </a:rPr>
                                        <m:t>, </m:t>
                                      </m:r>
                                      <m:r>
                                        <a:rPr lang="en-US" sz="2400" i="1">
                                          <a:latin typeface="Cambria Math" panose="02040503050406030204" pitchFamily="18" charset="0"/>
                                        </a:rPr>
                                        <m:t>𝑦</m:t>
                                      </m:r>
                                    </m:e>
                                  </m:d>
                                </m:e>
                              </m:d>
                            </m:e>
                          </m:func>
                        </m:e>
                      </m:func>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623192" y="3358685"/>
                <a:ext cx="6266267" cy="461665"/>
              </a:xfrm>
              <a:prstGeom prst="rect">
                <a:avLst/>
              </a:prstGeom>
              <a:blipFill>
                <a:blip r:embed="rId4"/>
                <a:stretch>
                  <a:fillRect t="-127632" r="-9047" b="-19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D1BB316-31D0-40AD-8AF3-DF558EE00F97}"/>
                  </a:ext>
                </a:extLst>
              </p:cNvPr>
              <p:cNvSpPr/>
              <p:nvPr/>
            </p:nvSpPr>
            <p:spPr>
              <a:xfrm>
                <a:off x="149007" y="3887445"/>
                <a:ext cx="8890782" cy="1044645"/>
              </a:xfrm>
              <a:prstGeom prst="rect">
                <a:avLst/>
              </a:prstGeom>
            </p:spPr>
            <p:txBody>
              <a:bodyPr wrap="square">
                <a:spAutoFit/>
              </a:bodyPr>
              <a:lstStyle/>
              <a:p>
                <a:pPr marL="201168" lvl="1"/>
                <a:r>
                  <a:rPr lang="en-US" sz="2000" dirty="0">
                    <a:latin typeface="Calisto MT" panose="02040603050505030304" pitchFamily="18" charset="0"/>
                    <a:cs typeface="Times New Roman" panose="02020603050405020304" pitchFamily="18" charset="0"/>
                  </a:rPr>
                  <a:t>I</a:t>
                </a:r>
                <a:r>
                  <a:rPr lang="en-US" sz="2000" baseline="-25000" dirty="0">
                    <a:latin typeface="Calisto MT" panose="02040603050505030304" pitchFamily="18" charset="0"/>
                    <a:cs typeface="Times New Roman" panose="02020603050405020304" pitchFamily="18" charset="0"/>
                  </a:rPr>
                  <a:t>i</a:t>
                </a:r>
                <a:r>
                  <a:rPr lang="en-US" sz="2000" dirty="0">
                    <a:latin typeface="Calisto MT" panose="02040603050505030304" pitchFamily="18" charset="0"/>
                    <a:cs typeface="Times New Roman" panose="02020603050405020304" pitchFamily="18" charset="0"/>
                  </a:rPr>
                  <a:t>(</a:t>
                </a:r>
                <a:r>
                  <a:rPr lang="en-US" sz="2000" dirty="0" err="1">
                    <a:latin typeface="Calisto MT" panose="02040603050505030304" pitchFamily="18" charset="0"/>
                    <a:cs typeface="Times New Roman" panose="02020603050405020304" pitchFamily="18" charset="0"/>
                  </a:rPr>
                  <a:t>x,y</a:t>
                </a:r>
                <a:r>
                  <a:rPr lang="en-US" sz="2000" dirty="0">
                    <a:latin typeface="Calisto MT" panose="02040603050505030304" pitchFamily="18" charset="0"/>
                    <a:cs typeface="Times New Roman" panose="02020603050405020304" pitchFamily="18" charset="0"/>
                  </a:rPr>
                  <a:t>): the image distribution in the </a:t>
                </a:r>
                <a:r>
                  <a:rPr lang="en-US" sz="2000" dirty="0" err="1">
                    <a:latin typeface="Calisto MT" panose="02040603050505030304" pitchFamily="18" charset="0"/>
                    <a:cs typeface="Times New Roman" panose="02020603050405020304" pitchFamily="18" charset="0"/>
                  </a:rPr>
                  <a:t>i</a:t>
                </a:r>
                <a:r>
                  <a:rPr lang="en-US" sz="2000" baseline="30000" dirty="0" err="1">
                    <a:latin typeface="Calisto MT" panose="02040603050505030304" pitchFamily="18" charset="0"/>
                    <a:cs typeface="Times New Roman" panose="02020603050405020304" pitchFamily="18" charset="0"/>
                  </a:rPr>
                  <a:t>th</a:t>
                </a:r>
                <a:r>
                  <a:rPr lang="en-US" sz="2000" dirty="0">
                    <a:latin typeface="Calisto MT" panose="02040603050505030304" pitchFamily="18" charset="0"/>
                    <a:cs typeface="Times New Roman" panose="02020603050405020304" pitchFamily="18" charset="0"/>
                  </a:rPr>
                  <a:t> spectral band</a:t>
                </a:r>
              </a:p>
              <a:p>
                <a:pPr marL="201168" lvl="1"/>
                <a:r>
                  <a:rPr lang="en-US" sz="2000" dirty="0" err="1">
                    <a:latin typeface="Calisto MT" panose="02040603050505030304" pitchFamily="18" charset="0"/>
                    <a:cs typeface="Times New Roman" panose="02020603050405020304" pitchFamily="18" charset="0"/>
                  </a:rPr>
                  <a:t>R</a:t>
                </a:r>
                <a:r>
                  <a:rPr lang="en-US" sz="2000" baseline="-25000" dirty="0" err="1">
                    <a:latin typeface="Calisto MT" panose="02040603050505030304" pitchFamily="18" charset="0"/>
                    <a:cs typeface="Times New Roman" panose="02020603050405020304" pitchFamily="18" charset="0"/>
                  </a:rPr>
                  <a:t>i</a:t>
                </a:r>
                <a:r>
                  <a:rPr lang="en-US" sz="2000" dirty="0">
                    <a:latin typeface="Calisto MT" panose="02040603050505030304" pitchFamily="18" charset="0"/>
                    <a:cs typeface="Times New Roman" panose="02020603050405020304" pitchFamily="18" charset="0"/>
                  </a:rPr>
                  <a:t>(</a:t>
                </a:r>
                <a:r>
                  <a:rPr lang="en-US" sz="2000" dirty="0" err="1">
                    <a:latin typeface="Calisto MT" panose="02040603050505030304" pitchFamily="18" charset="0"/>
                    <a:cs typeface="Times New Roman" panose="02020603050405020304" pitchFamily="18" charset="0"/>
                  </a:rPr>
                  <a:t>x,y</a:t>
                </a:r>
                <a:r>
                  <a:rPr lang="en-US" sz="2000" dirty="0">
                    <a:latin typeface="Calisto MT" panose="02040603050505030304" pitchFamily="18" charset="0"/>
                    <a:cs typeface="Times New Roman" panose="02020603050405020304" pitchFamily="18" charset="0"/>
                  </a:rPr>
                  <a:t>): </a:t>
                </a:r>
                <a:r>
                  <a:rPr lang="en-US" sz="2000" dirty="0" err="1">
                    <a:latin typeface="Calisto MT" panose="02040603050505030304" pitchFamily="18" charset="0"/>
                    <a:cs typeface="Times New Roman" panose="02020603050405020304" pitchFamily="18" charset="0"/>
                  </a:rPr>
                  <a:t>retinex</a:t>
                </a:r>
                <a:r>
                  <a:rPr lang="en-US" sz="2000" dirty="0">
                    <a:latin typeface="Calisto MT" panose="02040603050505030304" pitchFamily="18" charset="0"/>
                    <a:cs typeface="Times New Roman" panose="02020603050405020304" pitchFamily="18" charset="0"/>
                  </a:rPr>
                  <a:t> output</a:t>
                </a:r>
              </a:p>
              <a:p>
                <a:pPr marL="201168" lvl="1"/>
                <a:r>
                  <a:rPr lang="en-US" sz="2000" dirty="0">
                    <a:latin typeface="Calisto MT" panose="02040603050505030304" pitchFamily="18" charset="0"/>
                    <a:cs typeface="Times New Roman" panose="02020603050405020304" pitchFamily="18" charset="0"/>
                  </a:rPr>
                  <a:t>Gaussian function: F(</a:t>
                </a:r>
                <a:r>
                  <a:rPr lang="en-US" sz="2000" dirty="0" err="1">
                    <a:latin typeface="Calisto MT" panose="02040603050505030304" pitchFamily="18" charset="0"/>
                    <a:cs typeface="Times New Roman" panose="02020603050405020304" pitchFamily="18" charset="0"/>
                  </a:rPr>
                  <a:t>x,y</a:t>
                </a:r>
                <a:r>
                  <a:rPr lang="en-US" sz="2000" dirty="0">
                    <a:latin typeface="Calisto MT" panose="02040603050505030304" pitchFamily="18" charset="0"/>
                    <a:cs typeface="Times New Roman" panose="02020603050405020304" pitchFamily="18" charset="0"/>
                  </a:rPr>
                  <a:t>) = K*exp((</a:t>
                </a:r>
                <a14:m>
                  <m:oMath xmlns:m="http://schemas.openxmlformats.org/officeDocument/2006/math">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𝑥</m:t>
                        </m:r>
                        <m:r>
                          <a:rPr lang="en-US" sz="2000" i="1">
                            <a:latin typeface="Cambria Math" panose="02040503050406030204" pitchFamily="18" charset="0"/>
                          </a:rPr>
                          <m:t>2</m:t>
                        </m:r>
                      </m:e>
                    </m:rad>
                  </m:oMath>
                </a14:m>
                <a:r>
                  <a:rPr lang="en-US" sz="2000" dirty="0">
                    <a:latin typeface="Calisto MT" panose="02040603050505030304" pitchFamily="18" charset="0"/>
                    <a:cs typeface="Times New Roman" panose="02020603050405020304" pitchFamily="18" charset="0"/>
                  </a:rPr>
                  <a:t>+y2)/c2)</a:t>
                </a:r>
              </a:p>
            </p:txBody>
          </p:sp>
        </mc:Choice>
        <mc:Fallback xmlns="">
          <p:sp>
            <p:nvSpPr>
              <p:cNvPr id="4" name="Rectangle 3">
                <a:extLst>
                  <a:ext uri="{FF2B5EF4-FFF2-40B4-BE49-F238E27FC236}">
                    <a16:creationId xmlns:a16="http://schemas.microsoft.com/office/drawing/2014/main" id="{DD1BB316-31D0-40AD-8AF3-DF558EE00F97}"/>
                  </a:ext>
                </a:extLst>
              </p:cNvPr>
              <p:cNvSpPr>
                <a:spLocks noRot="1" noChangeAspect="1" noMove="1" noResize="1" noEditPoints="1" noAdjustHandles="1" noChangeArrowheads="1" noChangeShapeType="1" noTextEdit="1"/>
              </p:cNvSpPr>
              <p:nvPr/>
            </p:nvSpPr>
            <p:spPr>
              <a:xfrm>
                <a:off x="149007" y="3887445"/>
                <a:ext cx="8890782" cy="1044645"/>
              </a:xfrm>
              <a:prstGeom prst="rect">
                <a:avLst/>
              </a:prstGeom>
              <a:blipFill>
                <a:blip r:embed="rId5"/>
                <a:stretch>
                  <a:fillRect t="-3509" b="-9942"/>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AD883AE0-18FE-497E-8F97-1BF2FF03DEAA}"/>
              </a:ext>
            </a:extLst>
          </p:cNvPr>
          <p:cNvSpPr txBox="1">
            <a:spLocks/>
          </p:cNvSpPr>
          <p:nvPr/>
        </p:nvSpPr>
        <p:spPr>
          <a:xfrm>
            <a:off x="0" y="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Single Scale </a:t>
            </a:r>
            <a:r>
              <a:rPr lang="en-US" cap="small" dirty="0" err="1">
                <a:solidFill>
                  <a:srgbClr val="FFFF00"/>
                </a:solidFill>
                <a:latin typeface="Times New Roman" panose="02020603050405020304" pitchFamily="18" charset="0"/>
                <a:cs typeface="Times New Roman" panose="02020603050405020304" pitchFamily="18" charset="0"/>
              </a:rPr>
              <a:t>Retinex</a:t>
            </a:r>
            <a:r>
              <a:rPr lang="en-US" cap="small" dirty="0">
                <a:solidFill>
                  <a:srgbClr val="FFFF00"/>
                </a:solidFill>
                <a:latin typeface="Times New Roman" panose="02020603050405020304" pitchFamily="18" charset="0"/>
                <a:cs typeface="Times New Roman" panose="02020603050405020304" pitchFamily="18" charset="0"/>
              </a:rPr>
              <a:t>(SSR)</a:t>
            </a:r>
          </a:p>
        </p:txBody>
      </p:sp>
    </p:spTree>
    <p:extLst>
      <p:ext uri="{BB962C8B-B14F-4D97-AF65-F5344CB8AC3E}">
        <p14:creationId xmlns:p14="http://schemas.microsoft.com/office/powerpoint/2010/main" val="2537480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9798" y="871898"/>
            <a:ext cx="1951676" cy="2462851"/>
          </a:xfrm>
        </p:spPr>
      </p:pic>
      <p:sp>
        <p:nvSpPr>
          <p:cNvPr id="19"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20"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7</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497" y="3411358"/>
            <a:ext cx="1951676" cy="2462851"/>
          </a:xfrm>
          <a:prstGeom prst="rect">
            <a:avLst/>
          </a:prstGeom>
        </p:spPr>
      </p:pic>
      <p:pic>
        <p:nvPicPr>
          <p:cNvPr id="9" name="Picture 8">
            <a:extLst>
              <a:ext uri="{FF2B5EF4-FFF2-40B4-BE49-F238E27FC236}">
                <a16:creationId xmlns:a16="http://schemas.microsoft.com/office/drawing/2014/main" id="{4AF91E95-2E62-4441-9AEA-A27808491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5342" y="3411358"/>
            <a:ext cx="2041315" cy="2466367"/>
          </a:xfrm>
          <a:prstGeom prst="rect">
            <a:avLst/>
          </a:prstGeom>
        </p:spPr>
      </p:pic>
      <p:pic>
        <p:nvPicPr>
          <p:cNvPr id="11" name="Picture 10">
            <a:extLst>
              <a:ext uri="{FF2B5EF4-FFF2-40B4-BE49-F238E27FC236}">
                <a16:creationId xmlns:a16="http://schemas.microsoft.com/office/drawing/2014/main" id="{5431DE28-6855-48AE-85BF-FF840B465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342" y="871898"/>
            <a:ext cx="2041315" cy="2462851"/>
          </a:xfrm>
          <a:prstGeom prst="rect">
            <a:avLst/>
          </a:prstGeom>
        </p:spPr>
      </p:pic>
      <p:pic>
        <p:nvPicPr>
          <p:cNvPr id="12" name="Picture 11">
            <a:extLst>
              <a:ext uri="{FF2B5EF4-FFF2-40B4-BE49-F238E27FC236}">
                <a16:creationId xmlns:a16="http://schemas.microsoft.com/office/drawing/2014/main" id="{7001443D-6385-4EC3-A15D-A763A3C98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3075" y="870345"/>
            <a:ext cx="2041316" cy="2462851"/>
          </a:xfrm>
          <a:prstGeom prst="rect">
            <a:avLst/>
          </a:prstGeom>
        </p:spPr>
      </p:pic>
      <p:pic>
        <p:nvPicPr>
          <p:cNvPr id="13" name="Picture 12">
            <a:extLst>
              <a:ext uri="{FF2B5EF4-FFF2-40B4-BE49-F238E27FC236}">
                <a16:creationId xmlns:a16="http://schemas.microsoft.com/office/drawing/2014/main" id="{B1780B4D-328C-4282-BC3C-A2EB38FF1A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075" y="3411358"/>
            <a:ext cx="2041315" cy="2462851"/>
          </a:xfrm>
          <a:prstGeom prst="rect">
            <a:avLst/>
          </a:prstGeom>
        </p:spPr>
      </p:pic>
      <p:pic>
        <p:nvPicPr>
          <p:cNvPr id="14" name="Picture 13">
            <a:extLst>
              <a:ext uri="{FF2B5EF4-FFF2-40B4-BE49-F238E27FC236}">
                <a16:creationId xmlns:a16="http://schemas.microsoft.com/office/drawing/2014/main" id="{845FA189-5A5A-406B-A1D8-ABFE26208A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258" y="870345"/>
            <a:ext cx="2041317" cy="2462851"/>
          </a:xfrm>
          <a:prstGeom prst="rect">
            <a:avLst/>
          </a:prstGeom>
        </p:spPr>
      </p:pic>
      <p:pic>
        <p:nvPicPr>
          <p:cNvPr id="15" name="Picture 14">
            <a:extLst>
              <a:ext uri="{FF2B5EF4-FFF2-40B4-BE49-F238E27FC236}">
                <a16:creationId xmlns:a16="http://schemas.microsoft.com/office/drawing/2014/main" id="{025AAC97-35F7-4A4F-B7C9-2008B6932F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8258" y="3411358"/>
            <a:ext cx="2041315" cy="2462851"/>
          </a:xfrm>
          <a:prstGeom prst="rect">
            <a:avLst/>
          </a:prstGeom>
        </p:spPr>
      </p:pic>
      <p:sp>
        <p:nvSpPr>
          <p:cNvPr id="22" name="TextBox 21">
            <a:extLst>
              <a:ext uri="{FF2B5EF4-FFF2-40B4-BE49-F238E27FC236}">
                <a16:creationId xmlns:a16="http://schemas.microsoft.com/office/drawing/2014/main" id="{B02C2E70-16F4-4826-ADC6-0FA35DBA06D9}"/>
              </a:ext>
            </a:extLst>
          </p:cNvPr>
          <p:cNvSpPr txBox="1"/>
          <p:nvPr/>
        </p:nvSpPr>
        <p:spPr>
          <a:xfrm>
            <a:off x="1351911" y="2069210"/>
            <a:ext cx="1117379"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r>
              <a:rPr lang="en-US" sz="2400" b="1" dirty="0">
                <a:solidFill>
                  <a:schemeClr val="bg1"/>
                </a:solidFill>
                <a:latin typeface="Bookman Old Style" panose="02050604050505020204" pitchFamily="18" charset="0"/>
                <a:cs typeface="Times New Roman" panose="02020603050405020304" pitchFamily="18" charset="0"/>
              </a:rPr>
              <a:t>Input</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28E706B6-3972-4C5D-B998-26209E25DE2A}"/>
              </a:ext>
            </a:extLst>
          </p:cNvPr>
          <p:cNvSpPr txBox="1"/>
          <p:nvPr/>
        </p:nvSpPr>
        <p:spPr>
          <a:xfrm>
            <a:off x="1061391" y="4590378"/>
            <a:ext cx="1407899" cy="461665"/>
          </a:xfrm>
          <a:prstGeom prst="rect">
            <a:avLst/>
          </a:prstGeom>
          <a:gradFill flip="none" rotWithShape="1">
            <a:gsLst>
              <a:gs pos="70800">
                <a:srgbClr val="C00000"/>
              </a:gs>
              <a:gs pos="0">
                <a:srgbClr val="FF0000"/>
              </a:gs>
              <a:gs pos="50000">
                <a:srgbClr val="FF0000"/>
              </a:gs>
              <a:gs pos="100000">
                <a:schemeClr val="accent1">
                  <a:tint val="23500"/>
                  <a:satMod val="160000"/>
                </a:schemeClr>
              </a:gs>
            </a:gsLst>
            <a:lin ang="16200000" scaled="1"/>
            <a:tileRect/>
          </a:gradFill>
        </p:spPr>
        <p:txBody>
          <a:bodyPr wrap="square" rtlCol="0">
            <a:spAutoFit/>
          </a:bodyPr>
          <a:lstStyle/>
          <a:p>
            <a:r>
              <a:rPr lang="en-US" sz="2400" b="1" dirty="0">
                <a:solidFill>
                  <a:schemeClr val="bg1"/>
                </a:solidFill>
                <a:latin typeface="Bookman Old Style" panose="02050604050505020204" pitchFamily="18" charset="0"/>
                <a:cs typeface="Times New Roman" panose="02020603050405020304" pitchFamily="18" charset="0"/>
              </a:rPr>
              <a:t>Output</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6" name="Title 1">
            <a:extLst>
              <a:ext uri="{FF2B5EF4-FFF2-40B4-BE49-F238E27FC236}">
                <a16:creationId xmlns:a16="http://schemas.microsoft.com/office/drawing/2014/main" id="{D350DFDC-0F46-433C-A5E4-15D49E36875B}"/>
              </a:ext>
            </a:extLst>
          </p:cNvPr>
          <p:cNvSpPr txBox="1">
            <a:spLocks/>
          </p:cNvSpPr>
          <p:nvPr/>
        </p:nvSpPr>
        <p:spPr>
          <a:xfrm>
            <a:off x="0" y="0"/>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Output Of SSR</a:t>
            </a:r>
          </a:p>
        </p:txBody>
      </p:sp>
    </p:spTree>
    <p:extLst>
      <p:ext uri="{BB962C8B-B14F-4D97-AF65-F5344CB8AC3E}">
        <p14:creationId xmlns:p14="http://schemas.microsoft.com/office/powerpoint/2010/main" val="2370916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9283" y="959789"/>
            <a:ext cx="4418835" cy="5396561"/>
          </a:xfrm>
          <a:prstGeom prst="rect">
            <a:avLst/>
          </a:prstGeom>
        </p:spPr>
      </p:pic>
      <p:sp>
        <p:nvSpPr>
          <p:cNvPr id="3" name="Content Placeholder 2"/>
          <p:cNvSpPr>
            <a:spLocks noGrp="1"/>
          </p:cNvSpPr>
          <p:nvPr>
            <p:ph idx="1"/>
          </p:nvPr>
        </p:nvSpPr>
        <p:spPr>
          <a:xfrm>
            <a:off x="363239" y="3270473"/>
            <a:ext cx="10515600" cy="2345635"/>
          </a:xfrm>
        </p:spPr>
        <p:txBody>
          <a:bodyPr>
            <a:noAutofit/>
          </a:bodyPr>
          <a:lstStyle/>
          <a:p>
            <a:pPr marL="457200" lvl="1" indent="0">
              <a:buNone/>
            </a:pPr>
            <a:r>
              <a:rPr lang="en-US" sz="2000" dirty="0">
                <a:latin typeface="Calisto MT" panose="02040603050505030304" pitchFamily="18" charset="0"/>
                <a:cs typeface="Times New Roman" panose="02020603050405020304" pitchFamily="18" charset="0"/>
              </a:rPr>
              <a:t>N: number of scales, </a:t>
            </a:r>
          </a:p>
          <a:p>
            <a:pPr marL="457200" lvl="1" indent="0">
              <a:buNone/>
            </a:pPr>
            <a:r>
              <a:rPr lang="en-US" sz="2000" dirty="0" err="1">
                <a:latin typeface="Calisto MT" panose="02040603050505030304" pitchFamily="18" charset="0"/>
                <a:cs typeface="Times New Roman" panose="02020603050405020304" pitchFamily="18" charset="0"/>
              </a:rPr>
              <a:t>ω</a:t>
            </a:r>
            <a:r>
              <a:rPr lang="en-US" sz="2000" baseline="-25000" dirty="0" err="1">
                <a:latin typeface="Calisto MT" panose="02040603050505030304" pitchFamily="18" charset="0"/>
                <a:cs typeface="Times New Roman" panose="02020603050405020304" pitchFamily="18" charset="0"/>
              </a:rPr>
              <a:t>n</a:t>
            </a:r>
            <a:r>
              <a:rPr lang="en-US" sz="2000" dirty="0">
                <a:latin typeface="Calisto MT" panose="02040603050505030304" pitchFamily="18" charset="0"/>
                <a:cs typeface="Times New Roman" panose="02020603050405020304" pitchFamily="18" charset="0"/>
              </a:rPr>
              <a:t>: weight associated with the nth scale</a:t>
            </a:r>
          </a:p>
          <a:p>
            <a:pPr marL="457200" lvl="1" indent="0">
              <a:buNone/>
            </a:pPr>
            <a:r>
              <a:rPr lang="en-US" sz="2000" dirty="0">
                <a:latin typeface="Calisto MT" panose="02040603050505030304" pitchFamily="18" charset="0"/>
                <a:cs typeface="Times New Roman" panose="02020603050405020304" pitchFamily="18" charset="0"/>
              </a:rPr>
              <a:t>Empirical value: </a:t>
            </a:r>
          </a:p>
          <a:p>
            <a:pPr marL="384048" lvl="2" indent="0">
              <a:buNone/>
            </a:pPr>
            <a:r>
              <a:rPr lang="en-US" dirty="0">
                <a:latin typeface="Calisto MT" panose="02040603050505030304" pitchFamily="18" charset="0"/>
                <a:cs typeface="Times New Roman" panose="02020603050405020304" pitchFamily="18" charset="0"/>
              </a:rPr>
              <a:t>N=3, </a:t>
            </a:r>
            <a:r>
              <a:rPr lang="en-US" dirty="0" err="1">
                <a:latin typeface="Calisto MT" panose="02040603050505030304" pitchFamily="18" charset="0"/>
                <a:cs typeface="Times New Roman" panose="02020603050405020304" pitchFamily="18" charset="0"/>
              </a:rPr>
              <a:t>ω</a:t>
            </a:r>
            <a:r>
              <a:rPr lang="en-US" baseline="-25000" dirty="0" err="1">
                <a:latin typeface="Calisto MT" panose="02040603050505030304" pitchFamily="18" charset="0"/>
                <a:cs typeface="Times New Roman" panose="02020603050405020304" pitchFamily="18" charset="0"/>
              </a:rPr>
              <a:t>n</a:t>
            </a:r>
            <a:r>
              <a:rPr lang="en-US" dirty="0">
                <a:latin typeface="Calisto MT" panose="02040603050505030304" pitchFamily="18" charset="0"/>
                <a:cs typeface="Times New Roman" panose="02020603050405020304" pitchFamily="18" charset="0"/>
              </a:rPr>
              <a:t>=1/3, for RGB</a:t>
            </a:r>
          </a:p>
          <a:p>
            <a:pPr marL="384048" lvl="2" indent="0">
              <a:buNone/>
            </a:pPr>
            <a:r>
              <a:rPr lang="en-US" dirty="0">
                <a:latin typeface="Calisto MT" panose="02040603050505030304" pitchFamily="18" charset="0"/>
                <a:cs typeface="Times New Roman" panose="02020603050405020304" pitchFamily="18" charset="0"/>
              </a:rPr>
              <a:t>C = 15, 80 and 250 correspondingly for each scale in </a:t>
            </a:r>
            <a:r>
              <a:rPr lang="en-US" dirty="0" err="1">
                <a:latin typeface="Calisto MT" panose="02040603050505030304" pitchFamily="18" charset="0"/>
                <a:cs typeface="Times New Roman" panose="02020603050405020304" pitchFamily="18" charset="0"/>
              </a:rPr>
              <a:t>F</a:t>
            </a:r>
            <a:r>
              <a:rPr lang="en-US" baseline="-25000" dirty="0" err="1">
                <a:latin typeface="Calisto MT" panose="02040603050505030304" pitchFamily="18" charset="0"/>
                <a:cs typeface="Times New Roman" panose="02020603050405020304" pitchFamily="18" charset="0"/>
              </a:rPr>
              <a:t>n</a:t>
            </a:r>
            <a:r>
              <a:rPr lang="en-US" baseline="-25000" dirty="0">
                <a:latin typeface="Calisto MT" panose="02040603050505030304" pitchFamily="18" charset="0"/>
                <a:cs typeface="Times New Roman" panose="02020603050405020304" pitchFamily="18" charset="0"/>
              </a:rPr>
              <a:t> </a:t>
            </a:r>
          </a:p>
          <a:p>
            <a:pPr marL="384048" lvl="2" indent="0">
              <a:buNone/>
            </a:pPr>
            <a:endParaRPr lang="en-US" sz="2600" baseline="-25000" dirty="0">
              <a:latin typeface="Calisto MT" panose="02040603050505030304" pitchFamily="18" charset="0"/>
              <a:cs typeface="Times New Roman" panose="02020603050405020304" pitchFamily="18" charset="0"/>
            </a:endParaRPr>
          </a:p>
          <a:p>
            <a:pPr>
              <a:buFont typeface="Wingdings" panose="05000000000000000000" pitchFamily="2" charset="2"/>
              <a:buChar char="Ø"/>
            </a:pPr>
            <a:r>
              <a:rPr lang="en-US" sz="3400" dirty="0">
                <a:latin typeface="Calisto MT" panose="02040603050505030304" pitchFamily="18" charset="0"/>
                <a:cs typeface="Times New Roman" panose="02020603050405020304" pitchFamily="18" charset="0"/>
              </a:rPr>
              <a:t>  </a:t>
            </a:r>
            <a:r>
              <a:rPr lang="en-US" sz="2600" dirty="0">
                <a:latin typeface="Calisto MT" panose="02040603050505030304" pitchFamily="18" charset="0"/>
                <a:cs typeface="Times New Roman" panose="02020603050405020304" pitchFamily="18" charset="0"/>
              </a:rPr>
              <a:t>Better than SSR in balance of dynamic compression</a:t>
            </a:r>
            <a:r>
              <a:rPr lang="en-US" sz="3400" dirty="0">
                <a:latin typeface="Calisto MT" panose="02040603050505030304" pitchFamily="18" charset="0"/>
                <a:cs typeface="Times New Roman" panose="02020603050405020304" pitchFamily="18" charset="0"/>
              </a:rPr>
              <a:t>.</a:t>
            </a:r>
          </a:p>
          <a:p>
            <a:endParaRPr lang="en-US" sz="2600" dirty="0">
              <a:latin typeface="Calisto MT" panose="02040603050505030304" pitchFamily="18" charset="0"/>
              <a:cs typeface="Times New Roman" panose="02020603050405020304" pitchFamily="18" charset="0"/>
            </a:endParaRPr>
          </a:p>
          <a:p>
            <a:endParaRPr lang="en-US" sz="2600" dirty="0">
              <a:latin typeface="Calisto MT" panose="02040603050505030304" pitchFamily="18" charset="0"/>
              <a:cs typeface="Times New Roman" panose="02020603050405020304" pitchFamily="18" charset="0"/>
            </a:endParaRPr>
          </a:p>
        </p:txBody>
      </p:sp>
      <p:sp>
        <p:nvSpPr>
          <p:cNvPr id="8" name="TextBox 7"/>
          <p:cNvSpPr txBox="1"/>
          <p:nvPr/>
        </p:nvSpPr>
        <p:spPr>
          <a:xfrm>
            <a:off x="363239" y="1299712"/>
            <a:ext cx="3266226" cy="492443"/>
          </a:xfrm>
          <a:prstGeom prst="rect">
            <a:avLst/>
          </a:prstGeom>
          <a:noFill/>
        </p:spPr>
        <p:txBody>
          <a:bodyPr wrap="square" rtlCol="0">
            <a:spAutoFit/>
          </a:bodyPr>
          <a:lstStyle/>
          <a:p>
            <a:r>
              <a:rPr lang="en-US" sz="2600" b="1" dirty="0">
                <a:solidFill>
                  <a:srgbClr val="00B050"/>
                </a:solidFill>
                <a:latin typeface="Calisto MT" panose="02040603050505030304" pitchFamily="18" charset="0"/>
                <a:cs typeface="Times New Roman" panose="02020603050405020304" pitchFamily="18" charset="0"/>
              </a:rPr>
              <a:t>ALGORITHM</a:t>
            </a:r>
            <a:r>
              <a:rPr lang="en-US" sz="2600" b="1" dirty="0">
                <a:solidFill>
                  <a:srgbClr val="92D050"/>
                </a:solidFill>
                <a:latin typeface="Times New Roman" panose="02020603050405020304" pitchFamily="18" charset="0"/>
                <a:cs typeface="Times New Roman" panose="02020603050405020304" pitchFamily="18" charset="0"/>
              </a:rPr>
              <a:t>:</a:t>
            </a:r>
          </a:p>
        </p:txBody>
      </p:sp>
      <p:sp>
        <p:nvSpPr>
          <p:cNvPr id="13" name="Footer Placeholder 7"/>
          <p:cNvSpPr txBox="1">
            <a:spLocks/>
          </p:cNvSpPr>
          <p:nvPr/>
        </p:nvSpPr>
        <p:spPr>
          <a:xfrm>
            <a:off x="0" y="6356350"/>
            <a:ext cx="12192000" cy="501650"/>
          </a:xfrm>
          <a:prstGeom prst="rect">
            <a:avLst/>
          </a:prstGeom>
          <a:solidFill>
            <a:schemeClr val="accent4"/>
          </a:solidFill>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CENTER FOR ROBOTICS RESEARCH</a:t>
            </a:r>
          </a:p>
        </p:txBody>
      </p:sp>
      <p:sp>
        <p:nvSpPr>
          <p:cNvPr id="14" name="Slide Number Placeholder 6"/>
          <p:cNvSpPr txBox="1">
            <a:spLocks/>
          </p:cNvSpPr>
          <p:nvPr/>
        </p:nvSpPr>
        <p:spPr>
          <a:xfrm>
            <a:off x="10662700" y="6439907"/>
            <a:ext cx="13120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bg1"/>
                </a:solidFill>
                <a:latin typeface="Times New Roman" panose="02020603050405020304" pitchFamily="18" charset="0"/>
                <a:cs typeface="Times New Roman" panose="02020603050405020304" pitchFamily="18" charset="0"/>
              </a:rPr>
              <a:t>8</a:t>
            </a:r>
          </a:p>
        </p:txBody>
      </p:sp>
      <mc:AlternateContent xmlns:mc="http://schemas.openxmlformats.org/markup-compatibility/2006" xmlns:a14="http://schemas.microsoft.com/office/drawing/2010/main">
        <mc:Choice Requires="a14">
          <p:sp>
            <p:nvSpPr>
              <p:cNvPr id="5" name="Rectangle 4"/>
              <p:cNvSpPr/>
              <p:nvPr/>
            </p:nvSpPr>
            <p:spPr>
              <a:xfrm>
                <a:off x="1170620" y="1926149"/>
                <a:ext cx="6208879" cy="9577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𝑀𝑆𝑅𝑖</m:t>
                          </m:r>
                        </m:sub>
                      </m:sSub>
                      <m:r>
                        <a:rPr lang="en-US" sz="2000" i="0">
                          <a:latin typeface="Cambria Math" panose="02040503050406030204" pitchFamily="18" charset="0"/>
                        </a:rPr>
                        <m:t>= </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𝑛</m:t>
                          </m:r>
                          <m:r>
                            <a:rPr lang="en-US" sz="2000" i="0">
                              <a:latin typeface="Cambria Math" panose="02040503050406030204" pitchFamily="18" charset="0"/>
                            </a:rPr>
                            <m:t>=1</m:t>
                          </m:r>
                        </m:sub>
                        <m:sup>
                          <m:r>
                            <a:rPr lang="en-US" sz="2000" i="1">
                              <a:latin typeface="Cambria Math" panose="02040503050406030204" pitchFamily="18" charset="0"/>
                            </a:rPr>
                            <m:t>𝑁</m:t>
                          </m:r>
                        </m:sup>
                        <m:e>
                          <m:sSub>
                            <m:sSubPr>
                              <m:ctrlPr>
                                <a:rPr lang="en-US"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𝑛</m:t>
                              </m:r>
                            </m:sub>
                          </m:sSub>
                        </m:e>
                      </m:nary>
                      <m:r>
                        <a:rPr lang="en-US" sz="2000" i="0">
                          <a:latin typeface="Cambria Math" panose="02040503050406030204" pitchFamily="18" charset="0"/>
                        </a:rPr>
                        <m:t> </m:t>
                      </m:r>
                      <m:d>
                        <m:dPr>
                          <m:begChr m:val="{"/>
                          <m:endChr m:val="}"/>
                          <m:ctrlPr>
                            <a:rPr lang="en-US" sz="2000" i="1">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log</m:t>
                              </m:r>
                            </m:fName>
                            <m:e>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0">
                                      <a:latin typeface="Cambria Math" panose="02040503050406030204" pitchFamily="18" charset="0"/>
                                    </a:rPr>
                                    <m:t>, </m:t>
                                  </m:r>
                                  <m:r>
                                    <a:rPr lang="en-US" sz="2000" i="1">
                                      <a:latin typeface="Cambria Math" panose="02040503050406030204" pitchFamily="18" charset="0"/>
                                    </a:rPr>
                                    <m:t>𝑦</m:t>
                                  </m:r>
                                </m:e>
                              </m:d>
                              <m:r>
                                <a:rPr lang="en-US" sz="2000" i="0">
                                  <a:latin typeface="Cambria Math" panose="02040503050406030204" pitchFamily="18" charset="0"/>
                                </a:rPr>
                                <m:t>− </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log</m:t>
                                  </m:r>
                                </m:fName>
                                <m:e>
                                  <m:d>
                                    <m:dPr>
                                      <m:begChr m:val="["/>
                                      <m:endChr m:val="]"/>
                                      <m:ctrlPr>
                                        <a:rPr lang="en-US" sz="2000" i="1">
                                          <a:latin typeface="Cambria Math" panose="02040503050406030204" pitchFamily="18" charset="0"/>
                                        </a:rPr>
                                      </m:ctrlPr>
                                    </m:dPr>
                                    <m:e>
                                      <m:d>
                                        <m:dPr>
                                          <m:beg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𝑛</m:t>
                                              </m:r>
                                            </m:sub>
                                          </m:sSub>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0">
                                                  <a:latin typeface="Cambria Math" panose="02040503050406030204" pitchFamily="18" charset="0"/>
                                                </a:rPr>
                                                <m:t>, </m:t>
                                              </m:r>
                                              <m:r>
                                                <a:rPr lang="en-US" sz="2000" i="1">
                                                  <a:latin typeface="Cambria Math" panose="02040503050406030204" pitchFamily="18" charset="0"/>
                                                </a:rPr>
                                                <m:t>𝑦</m:t>
                                              </m:r>
                                            </m:e>
                                          </m:d>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𝑖</m:t>
                                              </m:r>
                                            </m:sub>
                                          </m:sSub>
                                          <m:r>
                                            <a:rPr lang="en-US" sz="2000" i="0">
                                              <a:latin typeface="Cambria Math" panose="02040503050406030204" pitchFamily="18" charset="0"/>
                                            </a:rPr>
                                            <m:t>(</m:t>
                                          </m:r>
                                          <m:r>
                                            <a:rPr lang="en-US" sz="2000" i="1">
                                              <a:latin typeface="Cambria Math" panose="02040503050406030204" pitchFamily="18" charset="0"/>
                                            </a:rPr>
                                            <m:t>𝑥</m:t>
                                          </m:r>
                                          <m:r>
                                            <a:rPr lang="en-US" sz="2000" i="0">
                                              <a:latin typeface="Cambria Math" panose="02040503050406030204" pitchFamily="18" charset="0"/>
                                            </a:rPr>
                                            <m:t>, </m:t>
                                          </m:r>
                                          <m:r>
                                            <a:rPr lang="en-US" sz="2000" i="1">
                                              <a:latin typeface="Cambria Math" panose="02040503050406030204" pitchFamily="18" charset="0"/>
                                            </a:rPr>
                                            <m:t>𝑦</m:t>
                                          </m:r>
                                        </m:e>
                                      </m:d>
                                    </m:e>
                                  </m:d>
                                </m:e>
                              </m:func>
                            </m:e>
                          </m:func>
                        </m:e>
                      </m:d>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1170620" y="1926149"/>
                <a:ext cx="6208879" cy="957763"/>
              </a:xfrm>
              <a:prstGeom prst="rect">
                <a:avLst/>
              </a:prstGeom>
              <a:blipFill rotWithShape="0">
                <a:blip r:embed="rId3"/>
                <a:stretch>
                  <a:fillRect/>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2DE2B3BD-2132-4242-B8C9-A1C64C8876AB}"/>
              </a:ext>
            </a:extLst>
          </p:cNvPr>
          <p:cNvSpPr txBox="1">
            <a:spLocks/>
          </p:cNvSpPr>
          <p:nvPr/>
        </p:nvSpPr>
        <p:spPr>
          <a:xfrm>
            <a:off x="0" y="1605"/>
            <a:ext cx="12192000" cy="76490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100000" b="100000"/>
            </a:path>
            <a:tileRect t="-100000" r="-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cap="small" dirty="0">
                <a:solidFill>
                  <a:srgbClr val="FFFF00"/>
                </a:solidFill>
                <a:latin typeface="Times New Roman" panose="02020603050405020304" pitchFamily="18" charset="0"/>
                <a:cs typeface="Times New Roman" panose="02020603050405020304" pitchFamily="18" charset="0"/>
              </a:rPr>
              <a:t>Multi-scale </a:t>
            </a:r>
            <a:r>
              <a:rPr lang="en-US" cap="small" dirty="0" err="1">
                <a:solidFill>
                  <a:srgbClr val="FFFF00"/>
                </a:solidFill>
                <a:latin typeface="Times New Roman" panose="02020603050405020304" pitchFamily="18" charset="0"/>
                <a:cs typeface="Times New Roman" panose="02020603050405020304" pitchFamily="18" charset="0"/>
              </a:rPr>
              <a:t>Retinex</a:t>
            </a:r>
            <a:r>
              <a:rPr lang="en-US" cap="small" dirty="0">
                <a:solidFill>
                  <a:srgbClr val="FFFF00"/>
                </a:solidFill>
                <a:latin typeface="Times New Roman" panose="02020603050405020304" pitchFamily="18" charset="0"/>
                <a:cs typeface="Times New Roman" panose="02020603050405020304" pitchFamily="18" charset="0"/>
              </a:rPr>
              <a:t>(MSR)</a:t>
            </a:r>
          </a:p>
        </p:txBody>
      </p:sp>
    </p:spTree>
    <p:extLst>
      <p:ext uri="{BB962C8B-B14F-4D97-AF65-F5344CB8AC3E}">
        <p14:creationId xmlns:p14="http://schemas.microsoft.com/office/powerpoint/2010/main" val="410379998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9173</TotalTime>
  <Words>2471</Words>
  <Application>Microsoft Office PowerPoint</Application>
  <PresentationFormat>Widescreen</PresentationFormat>
  <Paragraphs>749</Paragraphs>
  <Slides>37</Slides>
  <Notes>5</Notes>
  <HiddenSlides>0</HiddenSlides>
  <MMClips>40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7" baseType="lpstr">
      <vt:lpstr>Arial</vt:lpstr>
      <vt:lpstr>Bookman Old Style</vt:lpstr>
      <vt:lpstr>Calibri</vt:lpstr>
      <vt:lpstr>Calisto MT</vt:lpstr>
      <vt:lpstr>Cambria Math</vt:lpstr>
      <vt:lpstr>Century Gothic</vt:lpstr>
      <vt:lpstr>Times New Roman</vt:lpstr>
      <vt:lpstr>Wingdings</vt:lpstr>
      <vt:lpstr>Vapor Trail</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Adarsh</dc:creator>
  <cp:lastModifiedBy>Zerocool</cp:lastModifiedBy>
  <cp:revision>1082</cp:revision>
  <dcterms:created xsi:type="dcterms:W3CDTF">2018-01-31T07:16:14Z</dcterms:created>
  <dcterms:modified xsi:type="dcterms:W3CDTF">2019-04-10T05:05:33Z</dcterms:modified>
</cp:coreProperties>
</file>